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1" r:id="rId3"/>
  </p:sldMasterIdLst>
  <p:notesMasterIdLst>
    <p:notesMasterId r:id="rId28"/>
  </p:notesMasterIdLst>
  <p:sldIdLst>
    <p:sldId id="327" r:id="rId4"/>
    <p:sldId id="334" r:id="rId5"/>
    <p:sldId id="344" r:id="rId6"/>
    <p:sldId id="481" r:id="rId7"/>
    <p:sldId id="497" r:id="rId8"/>
    <p:sldId id="482" r:id="rId9"/>
    <p:sldId id="483" r:id="rId10"/>
    <p:sldId id="484" r:id="rId11"/>
    <p:sldId id="485" r:id="rId12"/>
    <p:sldId id="486" r:id="rId13"/>
    <p:sldId id="487" r:id="rId14"/>
    <p:sldId id="488" r:id="rId15"/>
    <p:sldId id="501" r:id="rId16"/>
    <p:sldId id="499" r:id="rId17"/>
    <p:sldId id="500" r:id="rId18"/>
    <p:sldId id="498" r:id="rId19"/>
    <p:sldId id="507" r:id="rId20"/>
    <p:sldId id="426" r:id="rId21"/>
    <p:sldId id="489" r:id="rId22"/>
    <p:sldId id="493" r:id="rId23"/>
    <p:sldId id="494" r:id="rId24"/>
    <p:sldId id="503" r:id="rId25"/>
    <p:sldId id="314" r:id="rId26"/>
    <p:sldId id="324" r:id="rId27"/>
  </p:sldIdLst>
  <p:sldSz cx="9144000" cy="5143500" type="screen16x9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108">
          <p15:clr>
            <a:srgbClr val="A4A3A4"/>
          </p15:clr>
        </p15:guide>
        <p15:guide id="3" pos="2877">
          <p15:clr>
            <a:srgbClr val="A4A3A4"/>
          </p15:clr>
        </p15:guide>
        <p15:guide id="4" pos="158">
          <p15:clr>
            <a:srgbClr val="A4A3A4"/>
          </p15:clr>
        </p15:guide>
        <p15:guide id="5" orient="horz" pos="54">
          <p15:clr>
            <a:srgbClr val="A4A3A4"/>
          </p15:clr>
        </p15:guide>
        <p15:guide id="6" pos="3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B1E30"/>
    <a:srgbClr val="FFFF93"/>
    <a:srgbClr val="FFFFCC"/>
    <a:srgbClr val="33CC33"/>
    <a:srgbClr val="3F4851"/>
    <a:srgbClr val="8EB4E3"/>
    <a:srgbClr val="8194AB"/>
    <a:srgbClr val="003300"/>
    <a:srgbClr val="FF0066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中間スタイル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間スタイル 3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59273" autoAdjust="0"/>
  </p:normalViewPr>
  <p:slideViewPr>
    <p:cSldViewPr snapToGrid="0" showGuides="1">
      <p:cViewPr varScale="1">
        <p:scale>
          <a:sx n="86" d="100"/>
          <a:sy n="86" d="100"/>
        </p:scale>
        <p:origin x="2190" y="84"/>
      </p:cViewPr>
      <p:guideLst>
        <p:guide orient="horz" pos="566"/>
        <p:guide orient="horz" pos="3108"/>
        <p:guide pos="2877"/>
        <p:guide pos="158"/>
        <p:guide orient="horz" pos="54"/>
        <p:guide pos="361"/>
      </p:guideLst>
    </p:cSldViewPr>
  </p:slideViewPr>
  <p:outlineViewPr>
    <p:cViewPr>
      <p:scale>
        <a:sx n="33" d="100"/>
        <a:sy n="33" d="100"/>
      </p:scale>
      <p:origin x="0" y="193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382" y="6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F516D-78A6-489B-9891-2F7EB416DDB2}" type="datetimeFigureOut">
              <a:rPr lang="th-TH" smtClean="0"/>
              <a:t>12/03/69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2316E-FFCD-4F9F-9D80-18671323B6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363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afternoon, everybody. 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name is Takaki Matsumoto, assistant manager of international business department at Maezawa Industries.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I’m here to talk about “damage prevention valves”, especially emergency shut off valves.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Today’s topic is flood control, so you might be wondering why I’m introducing valves.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know, Japan is one of the most earthquake-prone countries in the world. 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Earthquakes can cause not only natural disasters such as floods and landslides, but also damage urban infrastructure, resulting in flooding. 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huge earthquakes happen, water supply pipelines are broken and leads to water leakage and flooding in residential areas. </a:t>
            </a: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Furthermore, Flooding delays recovery and increases economic losses. 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a resilience perspective, it is important to prevent secondary disasters such as flooding.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I will introduce Maezawa’s valve as a solution to this issue by looking at real examples from Japan.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316E-FFCD-4F9F-9D80-18671323B647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1650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discharged water in residential area may cause flooding of surrounding land and homes</a:t>
            </a:r>
            <a:r>
              <a:rPr kumimoji="1" lang="en-US" altLang="ja-JP" baseline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blocking traffic.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Such a situation could disrupt infrastructure, delay disaster recovery, and increase economic losses.</a:t>
            </a:r>
            <a:endParaRPr kumimoji="1" lang="en-US" altLang="ja-JP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197AA-867F-4E76-9F89-52808FDD3275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5987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prevent such damages, E.S.O.V. can be installed at the outflow pipeline of water reservoir tank. </a:t>
            </a: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E.S.O.V are usually equipped with earthquake sensor or flow sensor to shut off the water flow in case of emergency.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197AA-867F-4E76-9F89-52808FDD3275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6439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D6B53-B860-C764-B563-07D730978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D5564E-E1D5-941B-5456-A2CE7C95F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4850FAD-331B-20AE-C507-2F666BFBD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E.S.O.V.</a:t>
            </a:r>
            <a:r>
              <a:rPr lang="ja-JP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</a:t>
            </a:r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Hydraulic Cylinder Mechanism can be installed without a control panel.</a:t>
            </a:r>
          </a:p>
          <a:p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(By using an orifice on the primary side and connecting a small pipe. 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a pressure difference occurs between the primary and secondary sides of the orifice, E.S.O.V. will shutoff the flow.)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54DE2B-0BFA-42E0-211E-37C8FB61F0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197AA-867F-4E76-9F89-52808FDD3275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19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A0073-FA84-DCBD-E70D-8599DD4CB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C7AB1E6-EAAD-1D3E-2B5E-1CB9CAE12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B35AC7F-8B69-454D-9AD8-C64828EA5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These type of ESOV</a:t>
            </a:r>
            <a:r>
              <a:rPr kumimoji="1" lang="ja-JP" altLang="en-US" dirty="0"/>
              <a:t> </a:t>
            </a:r>
            <a:r>
              <a:rPr kumimoji="1" lang="en-US" altLang="ja-JP" dirty="0"/>
              <a:t>are exclusively designed for Earthquake Disaster Water Storage Tanks.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75390F-B0FE-D9AC-C4AB-DC21F0F5F9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316E-FFCD-4F9F-9D80-18671323B647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2199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water circulates in the tank through the pipes and in an emergency, the water is secured in the tank by shutting off the connection to the drain-pipe.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316E-FFCD-4F9F-9D80-18671323B647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1265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single unit type ESOV provides the functionality of 2 normal ESOV and Release Valve.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perspectives of initial cost, daily maintenance and post-disaster recovery, it provides unique benefits not found in other products.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2316E-FFCD-4F9F-9D80-18671323B647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1608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Representative ESOV installation records and their respective costs are shown here. 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ESOV has been implemented by numerous municipalities, including the Tokyo Metropolitan Government.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prices vary depending on the valve diameter and specifications, they generally fall within the ranges shown here.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representative example, I would like to introduce a case from Tokyo Metropolitan Government.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316E-FFCD-4F9F-9D80-18671323B647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9361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04BFA-44FA-0030-7FCD-B3AAE27A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8B9F52C-3547-06FD-A62A-02501581C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59E7D8E-6753-3C76-E0B1-50B34E454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look at the photo in the upper left. This is an aerial photograph of a reservoir.</a:t>
            </a: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three underground water tanks at this site, and they constantly store about 19,000 cubic meters of drinking water.</a:t>
            </a: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facility is located on a hill, while the residential area is at a lower elevation.</a:t>
            </a: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is supplied to the residential area through pipelines by gravity.</a:t>
            </a: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if the pipelines are damaged, flooding can easily occur in the residential area.</a:t>
            </a: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after major disasters in Japan, residential fires often break out in many locations because most houses are made of wood.</a:t>
            </a: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these reasons, from the perspectives of both flood prevention and securing water for emergencies, an ESOV has been installed at this site.</a:t>
            </a:r>
          </a:p>
          <a:p>
            <a:endParaRPr lang="en-US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specifications are shown here.</a:t>
            </a: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case, this ESOV has a mechanical flow sensor so that it can detect abnormal flow without electrical products</a:t>
            </a:r>
            <a:r>
              <a:rPr lang="ja-JP" alt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ja-JP" alt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control panel.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(when the flow velocity reaches 1.5 times the normal rate, the valve automatically closes.) 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ESOVs are available with various specifications</a:t>
            </a:r>
            <a:r>
              <a:rPr lang="ja-JP" alt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such as different abnormality detection methods and shut-off conditions.</a:t>
            </a:r>
            <a:r>
              <a:rPr lang="ja-JP" alt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lang="en-US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we can propose the most suitable specifications for each customer’s facilities and operating conditions.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2F472C-B3D0-BB19-E431-22FB53206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2316E-FFCD-4F9F-9D80-18671323B64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6509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D8AF6-BA46-08F2-5A9D-F46A185CC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5C5B9DC-0C5B-4D10-DE55-F03EFE3FB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3FCF8E9-F5EB-25D5-56D5-C19D196A8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 would like to talk about the importance of product life cycle costs.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latin typeface="+mn-ea"/>
                <a:ea typeface="+mn-ea"/>
                <a:cs typeface="Meiryo UI" pitchFamily="34" charset="-128"/>
              </a:rPr>
              <a:t>Maezawa Industries valves, if inspected regularly and used properly, can provide excellent performance for 20 to 30 years or more.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latin typeface="+mn-ea"/>
                <a:ea typeface="+mn-ea"/>
                <a:cs typeface="Meiryo UI" pitchFamily="34" charset="-128"/>
              </a:rPr>
              <a:t>On the other hand, inexpensive valves may break down within 3 or 4 years of installation.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latin typeface="+mn-ea"/>
                <a:ea typeface="+mn-ea"/>
                <a:cs typeface="Meiryo UI" pitchFamily="34" charset="-128"/>
              </a:rPr>
              <a:t>Our valves not only reduce the cost of the valves themselves, but also the cost of valve replacement, protecting your assets.</a:t>
            </a:r>
          </a:p>
          <a:p>
            <a:endParaRPr lang="en-US" altLang="ja-JP" dirty="0">
              <a:latin typeface="+mn-ea"/>
              <a:ea typeface="+mn-ea"/>
              <a:cs typeface="Meiryo UI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159E64-68C0-034D-E355-ECD96B6990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C13A5-511F-4D4F-B778-6AB8785834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21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We have similar product designed for open channel as well. 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quick closing gate can</a:t>
            </a:r>
            <a:r>
              <a:rPr kumimoji="1" lang="en-US" altLang="ja-JP" baseline="0" dirty="0">
                <a:latin typeface="Arial" panose="020B0604020202020204" pitchFamily="34" charset="0"/>
                <a:cs typeface="Arial" panose="020B0604020202020204" pitchFamily="34" charset="0"/>
              </a:rPr>
              <a:t> shut off the channel. </a:t>
            </a:r>
          </a:p>
          <a:p>
            <a:r>
              <a:rPr kumimoji="1" lang="en-US" altLang="ja-JP" baseline="0" dirty="0">
                <a:latin typeface="Arial" panose="020B0604020202020204" pitchFamily="34" charset="0"/>
                <a:cs typeface="Arial" panose="020B0604020202020204" pitchFamily="34" charset="0"/>
              </a:rPr>
              <a:t>The closing speed is around 2.0m/min ( while normal closing speed is around 0.3m/min), for instance, closing time is around 30sec while in regular closing time is more than 3 min.</a:t>
            </a:r>
          </a:p>
          <a:p>
            <a:r>
              <a:rPr kumimoji="1" lang="en-US" altLang="ja-JP" baseline="0" dirty="0">
                <a:latin typeface="Arial" panose="020B0604020202020204" pitchFamily="34" charset="0"/>
                <a:cs typeface="Arial" panose="020B0604020202020204" pitchFamily="34" charset="0"/>
              </a:rPr>
              <a:t>This quick closing gate will protect facility such as water treatment plant, water purification plant and pumping station and so on.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316E-FFCD-4F9F-9D80-18671323B647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1320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90223-DF9E-4F27-8619-77E74BD8B07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77013" cy="3700463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begin with, I’d like to introduce Maezawa Industries, inc.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Maezawa Industries had been established in 1937.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then, we have been engaged mainly in the manufacture and sale of water supply and sewerage equipment, as well as water treatment devices.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4 business lines.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of our sales are in the public sector.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Valve business line provides Many types of valves for waterworks and sewerage applications.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time limitations, I will skip the details, In Southeast Asia, non-revenue water caused by leakage from valves and pipelines has become a serious issue.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type of leakage can also be considered a form of invisible flooding damage in residence areas.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Damages to pipelines and valves like in this slide can be caused by a phenomenon known as cavitation.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power of cavitation so huge that it will make a hole even in the valve body made of cast iron.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Cavitation will occur not only to the gate valve but also butterfly valve and other valves.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C13A5-511F-4D4F-B778-6AB8785834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77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its solution, Maezawa provides many types of control valves that are exclusively designed to suppress the occurrence of cavitation.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dirty="0">
              <a:latin typeface="+mn-ea"/>
              <a:ea typeface="+mn-ea"/>
              <a:cs typeface="Meiryo UI" pitchFamily="3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C13A5-511F-4D4F-B778-6AB8785834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02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FAC69-F3F0-E7AC-BA98-1E07044CB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FA9E8487-3E13-9BF4-ADCF-838B623F4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FE40C31B-45C3-4EA3-9722-2DA36D63AC61}" type="slidenum">
              <a:rPr lang="en-US" altLang="ja-JP" smtClean="0"/>
              <a:pPr eaLnBrk="1" hangingPunct="1"/>
              <a:t>22</a:t>
            </a:fld>
            <a:endParaRPr lang="en-US" altLang="ja-JP" dirty="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4CF1D0A7-E5C8-69C0-928E-5DCE1434AF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77013" cy="3700463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B97486FA-85DC-BC19-5410-378B1CB8E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dirty="0">
                <a:latin typeface="Arial" charset="0"/>
                <a:ea typeface="ＭＳ Ｐ明朝" charset="-128"/>
                <a:cs typeface="Arial" charset="0"/>
              </a:rPr>
              <a:t>We have many sales performances.</a:t>
            </a:r>
            <a:r>
              <a:rPr lang="en-US" altLang="ja-JP" baseline="0" dirty="0">
                <a:latin typeface="Arial" charset="0"/>
                <a:ea typeface="ＭＳ Ｐ明朝" charset="-128"/>
                <a:cs typeface="Arial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products are widely used not only in Japan, but also in many countries around the world.</a:t>
            </a:r>
            <a:endParaRPr lang="en-US" altLang="ja-JP" dirty="0">
              <a:latin typeface="Arial" charset="0"/>
              <a:ea typeface="ＭＳ Ｐ明朝" charset="-128"/>
              <a:cs typeface="Arial" charset="0"/>
            </a:endParaRPr>
          </a:p>
          <a:p>
            <a:pPr eaLnBrk="1" hangingPunct="1"/>
            <a:endParaRPr lang="ja-JP" altLang="en-US" dirty="0">
              <a:latin typeface="Arial" charset="0"/>
              <a:ea typeface="ＭＳ Ｐ明朝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754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9026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more information, please visit our web sites or contact us freely.</a:t>
            </a: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confident that you will find a valve that can solve your problem. 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9027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B5654E-9997-49BF-B337-8C26F2130281}" type="slidenum">
              <a:rPr lang="en-US" altLang="ja-JP" smtClean="0">
                <a:ea typeface="ＭＳ Ｐゴシック" charset="-128"/>
              </a:rPr>
              <a:pPr/>
              <a:t>23</a:t>
            </a:fld>
            <a:endParaRPr lang="en-US" altLang="ja-JP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 concludes my presentation. Thank you very much for your kind attention.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2316E-FFCD-4F9F-9D80-18671323B647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5625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 shows our signature products for waterworks.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them, I would like to introduce Emergency Shut Off Valve, ESOV, for flooding prevention.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316E-FFCD-4F9F-9D80-18671323B647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8424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valve is called E.S.O.V. with Adjustable Flange.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E.S.O.V will stop water flow to keep water from running off the water tank and reservoir in emergency.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many sensing methods available for ESOV such as Earthquake sensing, Flow Velocity Sensing using a Flow Meter, etc.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926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 shows features of ESOV.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Shut off the pipeline in an emergency 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2.Various shut off ways with variety of sensing methods.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Reliable rocking devices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Sage and secure shut off sequence 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Never fail to shut off during power outage.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Can conduct the operation inspection without shutting off the water supply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316E-FFCD-4F9F-9D80-18671323B647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4586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let’s take a closer look at actual disaster impacts and how ESOV is used in practice.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examples of reservoir tanks for potable water. 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E.S.O.V can be installed right after these reservoir tanks.</a:t>
            </a:r>
            <a:endParaRPr lang="ja-JP" altLang="ja-JP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197AA-867F-4E76-9F89-52808FDD3275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06894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</a:t>
            </a:r>
            <a:r>
              <a:rPr kumimoji="1" lang="en-US" altLang="ja-JP" baseline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</a:t>
            </a:r>
            <a:r>
              <a:rPr kumimoji="1" lang="en-US" altLang="ja-JP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ipelines</a:t>
            </a:r>
            <a:r>
              <a:rPr kumimoji="1" lang="en-US" altLang="ja-JP" baseline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inflow and outflow located underground of reservoir tanks that are extended to the distribution area</a:t>
            </a:r>
            <a:endParaRPr kumimoji="1"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197AA-867F-4E76-9F89-52808FDD3275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33635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When major earthquakes occur,</a:t>
            </a:r>
            <a:r>
              <a:rPr kumimoji="1" lang="en-US" altLang="ja-JP" baseline="0" dirty="0"/>
              <a:t> those pipelines will be affected by land slide and uplift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197AA-867F-4E76-9F89-52808FDD3275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96595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</a:t>
            </a:r>
            <a:r>
              <a:rPr kumimoji="1" lang="en-US" altLang="ja-JP" baseline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examples of actual damage of water pipeline infrastructure.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>
                <a:latin typeface="ＭＳ Ｐゴシック" panose="020B0600070205080204" pitchFamily="50" charset="-128"/>
                <a:ea typeface="+mn-ea"/>
              </a:rPr>
              <a:t>the pipeline is flowing out.</a:t>
            </a:r>
          </a:p>
          <a:p>
            <a:r>
              <a:rPr kumimoji="1" lang="en-US" altLang="ja-JP" baseline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Pipeline has been force disconnected by the land movement and air valve has been damaged by water hammer. </a:t>
            </a:r>
          </a:p>
          <a:p>
            <a:r>
              <a:rPr kumimoji="1" lang="en-US" altLang="ja-JP" baseline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both cases water leaking has occurred resulted in the drainage of potable water.</a:t>
            </a:r>
            <a:endParaRPr kumimoji="1" lang="en-US" altLang="ja-JP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197AA-867F-4E76-9F89-52808FDD3275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7918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329.372"/>
                </p14:media>
              </p:ext>
            </p:extLst>
          </p:nvPr>
        </p:nvPicPr>
        <p:blipFill rotWithShape="1">
          <a:blip r:embed="rId4">
            <a:lum bright="-10000" contrast="10000"/>
          </a:blip>
          <a:srcRect b="17288"/>
          <a:stretch>
            <a:fillRect/>
          </a:stretch>
        </p:blipFill>
        <p:spPr>
          <a:xfrm>
            <a:off x="0" y="-2042"/>
            <a:ext cx="9144000" cy="514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6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4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154780"/>
            <a:ext cx="1600200" cy="477916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4780"/>
            <a:ext cx="7010400" cy="477916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329.372"/>
                </p14:media>
              </p:ext>
            </p:extLst>
          </p:nvPr>
        </p:nvPicPr>
        <p:blipFill rotWithShape="1">
          <a:blip r:embed="rId4">
            <a:lum bright="-10000" contrast="10000"/>
          </a:blip>
          <a:srcRect b="17288"/>
          <a:stretch>
            <a:fillRect/>
          </a:stretch>
        </p:blipFill>
        <p:spPr>
          <a:xfrm>
            <a:off x="0" y="-2042"/>
            <a:ext cx="9144000" cy="514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3950"/>
            <a:ext cx="8686800" cy="3810000"/>
          </a:xfrm>
          <a:noFill/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4888706"/>
            <a:ext cx="2133600" cy="254794"/>
          </a:xfrm>
        </p:spPr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88706"/>
            <a:ext cx="2895600" cy="25479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4888706"/>
            <a:ext cx="2133600" cy="254794"/>
          </a:xfrm>
        </p:spPr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436"/>
                </p14:media>
              </p:ext>
            </p:extLst>
          </p:nvPr>
        </p:nvPicPr>
        <p:blipFill rotWithShape="1">
          <a:blip r:embed="rId4">
            <a:lum bright="-10000" contrast="10000"/>
          </a:blip>
          <a:srcRect b="17288"/>
          <a:stretch>
            <a:fillRect/>
          </a:stretch>
        </p:blipFill>
        <p:spPr>
          <a:xfrm>
            <a:off x="3628" y="0"/>
            <a:ext cx="9140372" cy="5143500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 userDrawn="1"/>
        </p:nvSpPr>
        <p:spPr>
          <a:xfrm>
            <a:off x="0" y="2190750"/>
            <a:ext cx="9144000" cy="21336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05176"/>
            <a:ext cx="8686800" cy="1021556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180035"/>
            <a:ext cx="8686800" cy="1125140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426720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3950"/>
            <a:ext cx="426720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7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23950"/>
            <a:ext cx="4268788" cy="5072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631156"/>
            <a:ext cx="4268788" cy="3302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23950"/>
            <a:ext cx="4270374" cy="5072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270374" cy="3302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45381"/>
            <a:ext cx="8686800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3350"/>
            <a:ext cx="3236914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1"/>
            <a:ext cx="5340350" cy="4800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004889"/>
            <a:ext cx="3236914" cy="39290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3950"/>
            <a:ext cx="8686800" cy="3810000"/>
          </a:xfrm>
          <a:noFill/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4888706"/>
            <a:ext cx="2133600" cy="254794"/>
          </a:xfrm>
        </p:spPr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88706"/>
            <a:ext cx="2895600" cy="2547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4888706"/>
            <a:ext cx="2133600" cy="254794"/>
          </a:xfrm>
        </p:spPr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3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154780"/>
            <a:ext cx="1600200" cy="477916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4780"/>
            <a:ext cx="7010400" cy="477916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228600" y="342900"/>
            <a:ext cx="8229600" cy="42291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65A80-AE13-4B45-914C-0121140BA33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8730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02" y="12959"/>
            <a:ext cx="9142803" cy="512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89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436"/>
                </p14:media>
              </p:ext>
            </p:extLst>
          </p:nvPr>
        </p:nvPicPr>
        <p:blipFill rotWithShape="1">
          <a:blip r:embed="rId4"/>
          <a:srcRect b="17288"/>
          <a:stretch>
            <a:fillRect/>
          </a:stretch>
        </p:blipFill>
        <p:spPr>
          <a:xfrm>
            <a:off x="3628" y="0"/>
            <a:ext cx="9140372" cy="5143500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 userDrawn="1"/>
        </p:nvSpPr>
        <p:spPr>
          <a:xfrm>
            <a:off x="0" y="2190750"/>
            <a:ext cx="9144000" cy="21336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05176"/>
            <a:ext cx="8686800" cy="1021556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180035"/>
            <a:ext cx="8686800" cy="1125140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80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426720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3950"/>
            <a:ext cx="426720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0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23950"/>
            <a:ext cx="4268788" cy="5072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631156"/>
            <a:ext cx="4268788" cy="3302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23950"/>
            <a:ext cx="4270374" cy="5072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270374" cy="3302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45381"/>
            <a:ext cx="8686800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9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3350"/>
            <a:ext cx="3236914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1"/>
            <a:ext cx="5340350" cy="4800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004889"/>
            <a:ext cx="3236914" cy="39290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0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8FF-1135-452F-B316-4A0FEB586337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80BC-A276-4DB1-9CEC-085B721FB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ideo" Target="NUL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wm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media" Target="../media/media1.wmv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video" Target="NULL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>
                  <p14:trim end="11403.4512"/>
                </p14:media>
              </p:ext>
            </p:extLst>
          </p:nvPr>
        </p:nvPicPr>
        <p:blipFill rotWithShape="1">
          <a:blip r:embed="rId15">
            <a:lum bright="-10000" contrast="10000"/>
          </a:blip>
          <a:srcRect b="17288"/>
          <a:stretch>
            <a:fillRect/>
          </a:stretch>
        </p:blipFill>
        <p:spPr>
          <a:xfrm>
            <a:off x="3628" y="0"/>
            <a:ext cx="9140372" cy="5040087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33350"/>
            <a:ext cx="8686800" cy="48006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45381"/>
            <a:ext cx="8686800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23950"/>
            <a:ext cx="8686800" cy="381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B26C38FF-1135-452F-B316-4A0FEB586337}" type="datetimeFigureOut">
              <a:rPr lang="en-US" smtClean="0"/>
              <a:pPr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E4F480BC-A276-4DB1-9CEC-085B721FB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6">
                  <p14:trim end="11403.4512"/>
                </p14:media>
              </p:ext>
            </p:extLst>
          </p:nvPr>
        </p:nvPicPr>
        <p:blipFill rotWithShape="1">
          <a:blip r:embed="rId17">
            <a:lum bright="-10000" contrast="10000"/>
          </a:blip>
          <a:srcRect b="17288"/>
          <a:stretch>
            <a:fillRect/>
          </a:stretch>
        </p:blipFill>
        <p:spPr>
          <a:xfrm>
            <a:off x="3628" y="0"/>
            <a:ext cx="9140372" cy="5040087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33350"/>
            <a:ext cx="8686800" cy="48006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45381"/>
            <a:ext cx="8686800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23950"/>
            <a:ext cx="8686800" cy="381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B26C38FF-1135-452F-B316-4A0FEB586337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E4F480BC-A276-4DB1-9CEC-085B721FB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4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8.png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0.png"/><Relationship Id="rId5" Type="http://schemas.microsoft.com/office/2007/relationships/hdphoto" Target="../media/hdphoto17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BV_40.wmv" TargetMode="External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7.png"/><Relationship Id="rId7" Type="http://schemas.openxmlformats.org/officeDocument/2006/relationships/image" Target="../media/image58.png"/><Relationship Id="rId12" Type="http://schemas.microsoft.com/office/2007/relationships/hdphoto" Target="../media/hdphoto2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20.wdp"/><Relationship Id="rId4" Type="http://schemas.microsoft.com/office/2007/relationships/hdphoto" Target="../media/hdphoto15.wdp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5.png"/><Relationship Id="rId19" Type="http://schemas.microsoft.com/office/2007/relationships/hdphoto" Target="../media/hdphoto8.wdp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6043" y="894272"/>
            <a:ext cx="5990896" cy="1102519"/>
          </a:xfrm>
        </p:spPr>
        <p:txBody>
          <a:bodyPr>
            <a:noAutofit/>
          </a:bodyPr>
          <a:lstStyle/>
          <a:p>
            <a:r>
              <a:rPr lang="en-US" altLang="ja-JP" b="0" dirty="0">
                <a:latin typeface="Arial Black" panose="020B0A04020102020204" pitchFamily="34" charset="0"/>
              </a:rPr>
              <a:t>Product Showcase</a:t>
            </a:r>
            <a:endParaRPr lang="ja-JP" altLang="en-US" b="0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3879" y="3699240"/>
            <a:ext cx="5676243" cy="856374"/>
          </a:xfrm>
        </p:spPr>
        <p:txBody>
          <a:bodyPr>
            <a:normAutofit/>
          </a:bodyPr>
          <a:lstStyle/>
          <a:p>
            <a:r>
              <a:rPr lang="en-US" altLang="ja-JP" sz="2000" b="0" dirty="0">
                <a:effectLst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International Business</a:t>
            </a:r>
            <a:r>
              <a:rPr lang="ja-JP" altLang="en-US" sz="2000" b="0" dirty="0">
                <a:effectLst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b="0" dirty="0">
                <a:effectLst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Department</a:t>
            </a:r>
          </a:p>
          <a:p>
            <a:r>
              <a:rPr lang="en-US" altLang="ja-JP" sz="2000" b="0" dirty="0">
                <a:effectLst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March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 12</a:t>
            </a:r>
            <a:r>
              <a:rPr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, 2026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39" y="3099807"/>
            <a:ext cx="396000" cy="39600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8048624" y="28575"/>
            <a:ext cx="10096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IBD-PF2602-03</a:t>
            </a:r>
            <a:endParaRPr kumimoji="1" lang="ja-JP" alt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ABE8B2-6E15-403A-5DBA-83FFB57DFECC}"/>
              </a:ext>
            </a:extLst>
          </p:cNvPr>
          <p:cNvSpPr txBox="1">
            <a:spLocks/>
          </p:cNvSpPr>
          <p:nvPr/>
        </p:nvSpPr>
        <p:spPr>
          <a:xfrm>
            <a:off x="1733879" y="2721497"/>
            <a:ext cx="5676242" cy="11025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0" dirty="0">
                <a:latin typeface="Arial Black" panose="020B0A04020102020204" pitchFamily="34" charset="0"/>
              </a:rPr>
              <a:t>MAEZAWA</a:t>
            </a:r>
            <a:r>
              <a:rPr lang="en-US" altLang="ja-JP" sz="2800" b="0" dirty="0">
                <a:latin typeface="Arial Black" panose="020B0A04020102020204" pitchFamily="34" charset="0"/>
              </a:rPr>
              <a:t> Industries, Inc.</a:t>
            </a:r>
            <a:endParaRPr lang="ja-JP" altLang="en-US" sz="2800" b="0" dirty="0">
              <a:latin typeface="Arial Black" panose="020B0A04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2DEF56-08EE-3511-0901-36A5296FA81E}"/>
              </a:ext>
            </a:extLst>
          </p:cNvPr>
          <p:cNvSpPr txBox="1">
            <a:spLocks/>
          </p:cNvSpPr>
          <p:nvPr/>
        </p:nvSpPr>
        <p:spPr>
          <a:xfrm>
            <a:off x="1576552" y="913823"/>
            <a:ext cx="5990896" cy="11025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0" dirty="0">
                <a:latin typeface="Arial Black" panose="020B0A04020102020204" pitchFamily="34" charset="0"/>
              </a:rPr>
              <a:t>Product Showcase</a:t>
            </a:r>
            <a:endParaRPr lang="ja-JP" altLang="en-US" b="0" dirty="0">
              <a:latin typeface="Arial Black" panose="020B0A04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7912E0-D582-D9D0-FAEF-B175FA7EF841}"/>
              </a:ext>
            </a:extLst>
          </p:cNvPr>
          <p:cNvSpPr txBox="1">
            <a:spLocks/>
          </p:cNvSpPr>
          <p:nvPr/>
        </p:nvSpPr>
        <p:spPr>
          <a:xfrm>
            <a:off x="878928" y="1729044"/>
            <a:ext cx="7386145" cy="11025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b="0" dirty="0">
                <a:latin typeface="Arial Black" panose="020B0A04020102020204" pitchFamily="34" charset="0"/>
              </a:rPr>
              <a:t>For</a:t>
            </a:r>
          </a:p>
          <a:p>
            <a:pPr>
              <a:lnSpc>
                <a:spcPct val="150000"/>
              </a:lnSpc>
            </a:pPr>
            <a:r>
              <a:rPr lang="en-US" altLang="ja-JP" sz="2400" b="0" dirty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  <a:r>
              <a:rPr lang="en-US" altLang="ja-JP" sz="2000" b="0" dirty="0">
                <a:latin typeface="Arial Black" panose="020B0A04020102020204" pitchFamily="34" charset="0"/>
              </a:rPr>
              <a:t>amage </a:t>
            </a:r>
            <a:r>
              <a:rPr lang="en-US" altLang="ja-JP" sz="2400" b="0" dirty="0">
                <a:solidFill>
                  <a:srgbClr val="FFFF00"/>
                </a:solidFill>
                <a:latin typeface="Arial Black" panose="020B0A04020102020204" pitchFamily="34" charset="0"/>
              </a:rPr>
              <a:t>P</a:t>
            </a:r>
            <a:r>
              <a:rPr lang="en-US" altLang="ja-JP" sz="2000" b="0" dirty="0">
                <a:latin typeface="Arial Black" panose="020B0A04020102020204" pitchFamily="34" charset="0"/>
              </a:rPr>
              <a:t>revention </a:t>
            </a:r>
            <a:r>
              <a:rPr lang="en-US" altLang="ja-JP" sz="2400" b="0" dirty="0">
                <a:solidFill>
                  <a:srgbClr val="33CC33"/>
                </a:solidFill>
                <a:latin typeface="Arial Black" panose="020B0A04020102020204" pitchFamily="34" charset="0"/>
              </a:rPr>
              <a:t>V</a:t>
            </a:r>
            <a:r>
              <a:rPr lang="en-US" altLang="ja-JP" sz="2000" b="0" dirty="0">
                <a:latin typeface="Arial Black" panose="020B0A04020102020204" pitchFamily="34" charset="0"/>
              </a:rPr>
              <a:t>alves</a:t>
            </a:r>
            <a:endParaRPr lang="ja-JP" altLang="en-US" sz="2000" b="0" dirty="0">
              <a:latin typeface="Arial Black" panose="020B0A04020102020204" pitchFamily="34" charset="0"/>
            </a:endParaRPr>
          </a:p>
        </p:txBody>
      </p:sp>
      <p:pic>
        <p:nvPicPr>
          <p:cNvPr id="10" name="図 9" descr="スーツを着ている男はスマイルしている&#10;&#10;AI 生成コンテンツは誤りを含む可能性があります。">
            <a:extLst>
              <a:ext uri="{FF2B5EF4-FFF2-40B4-BE49-F238E27FC236}">
                <a16:creationId xmlns:a16="http://schemas.microsoft.com/office/drawing/2014/main" id="{ED9D1F56-BD92-6F1C-8E8D-33083014D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9211" r="14291" b="7991"/>
          <a:stretch>
            <a:fillRect/>
          </a:stretch>
        </p:blipFill>
        <p:spPr>
          <a:xfrm>
            <a:off x="7240771" y="2538858"/>
            <a:ext cx="1722718" cy="1722718"/>
          </a:xfrm>
          <a:prstGeom prst="ellipse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4C4D820-BFB1-7FBC-50DB-3EFB87AE6021}"/>
              </a:ext>
            </a:extLst>
          </p:cNvPr>
          <p:cNvSpPr txBox="1"/>
          <p:nvPr/>
        </p:nvSpPr>
        <p:spPr>
          <a:xfrm>
            <a:off x="5501891" y="4195273"/>
            <a:ext cx="3614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400" b="1" dirty="0">
                <a:solidFill>
                  <a:schemeClr val="bg1"/>
                </a:solidFill>
              </a:rPr>
              <a:t>Takaki Matsumoto</a:t>
            </a:r>
          </a:p>
          <a:p>
            <a:pPr algn="r"/>
            <a:r>
              <a:rPr kumimoji="1" lang="en-US" altLang="ja-JP" b="1" dirty="0">
                <a:solidFill>
                  <a:schemeClr val="bg1"/>
                </a:solidFill>
              </a:rPr>
              <a:t>Assistant Manager</a:t>
            </a:r>
          </a:p>
          <a:p>
            <a:pPr algn="r"/>
            <a:r>
              <a:rPr kumimoji="1" lang="en-US" altLang="ja-JP" b="1" dirty="0">
                <a:solidFill>
                  <a:schemeClr val="bg1"/>
                </a:solidFill>
              </a:rPr>
              <a:t>takaki_matsumoto@maezawa.co.jp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-1116013" y="16310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913" name="Rectangle 9"/>
          <p:cNvSpPr>
            <a:spLocks noChangeArrowheads="1"/>
          </p:cNvSpPr>
          <p:nvPr/>
        </p:nvSpPr>
        <p:spPr bwMode="auto">
          <a:xfrm>
            <a:off x="4710588" y="1030874"/>
            <a:ext cx="3709359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Water main break causes road closure by flooding and leakage of potable water</a:t>
            </a:r>
            <a:endParaRPr lang="ja-JP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56326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1"/>
          <a:stretch/>
        </p:blipFill>
        <p:spPr bwMode="auto">
          <a:xfrm>
            <a:off x="4710588" y="2744393"/>
            <a:ext cx="3957952" cy="219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" y="1046353"/>
            <a:ext cx="4065587" cy="243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685800" y="146190"/>
            <a:ext cx="7772400" cy="612348"/>
          </a:xfrm>
        </p:spPr>
        <p:txBody>
          <a:bodyPr/>
          <a:lstStyle/>
          <a:p>
            <a:r>
              <a:rPr kumimoji="1" lang="en-US" altLang="ja-JP" sz="3200" dirty="0">
                <a:latin typeface="Arial Black" panose="020B0A04020102020204" pitchFamily="34" charset="0"/>
                <a:cs typeface="Arial" panose="020B0604020202020204" pitchFamily="34" charset="0"/>
              </a:rPr>
              <a:t>The Role of E.S.O.V (5)</a:t>
            </a:r>
            <a:endParaRPr kumimoji="1" lang="ja-JP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2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-1116013" y="16310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2734574" y="897401"/>
            <a:ext cx="58669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E.S.O.V</a:t>
            </a:r>
            <a:r>
              <a:rPr lang="ja-JP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can be located right after reservoir in order to </a:t>
            </a: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retain potable water</a:t>
            </a: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and to </a:t>
            </a: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prevent</a:t>
            </a: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lifeline systems from the outbreak of </a:t>
            </a: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second disaster</a:t>
            </a:r>
            <a:endParaRPr lang="ja-JP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57350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490789"/>
            <a:ext cx="7572375" cy="2232422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587260" y="3150799"/>
            <a:ext cx="1147314" cy="465827"/>
          </a:xfrm>
          <a:prstGeom prst="rect">
            <a:avLst/>
          </a:prstGeom>
          <a:solidFill>
            <a:srgbClr val="BEE5F8"/>
          </a:solidFill>
          <a:ln>
            <a:solidFill>
              <a:srgbClr val="BEE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3085BE"/>
                </a:solidFill>
              </a:rPr>
              <a:t>Reservoir</a:t>
            </a:r>
            <a:endParaRPr kumimoji="1" lang="ja-JP" altLang="en-US" dirty="0">
              <a:solidFill>
                <a:srgbClr val="3085BE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78712" y="4457699"/>
            <a:ext cx="1958186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signal triggered E.S.O.V</a:t>
            </a:r>
            <a:endParaRPr kumimoji="1" lang="ja-JP" alt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76766" y="3103352"/>
            <a:ext cx="1227816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Power Supply</a:t>
            </a:r>
            <a:endParaRPr kumimoji="1" lang="ja-JP" alt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27329" y="3528203"/>
            <a:ext cx="928766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Seismometer</a:t>
            </a:r>
            <a:endParaRPr kumimoji="1" lang="ja-JP" alt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5865966" y="3293133"/>
            <a:ext cx="1500995" cy="226444"/>
          </a:xfrm>
          <a:prstGeom prst="roundRect">
            <a:avLst/>
          </a:prstGeom>
          <a:solidFill>
            <a:srgbClr val="F6A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Power Supply</a:t>
            </a:r>
            <a:endParaRPr lang="ja-JP" altLang="en-US" sz="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ドーナツ 4"/>
          <p:cNvSpPr/>
          <p:nvPr/>
        </p:nvSpPr>
        <p:spPr>
          <a:xfrm>
            <a:off x="3105150" y="3657601"/>
            <a:ext cx="1390650" cy="1021556"/>
          </a:xfrm>
          <a:prstGeom prst="donut">
            <a:avLst>
              <a:gd name="adj" fmla="val 3301"/>
            </a:avLst>
          </a:prstGeom>
          <a:solidFill>
            <a:srgbClr val="FF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DFF2EEA3-2E14-B31F-1650-5A241A4C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6190"/>
            <a:ext cx="7772400" cy="612348"/>
          </a:xfrm>
        </p:spPr>
        <p:txBody>
          <a:bodyPr/>
          <a:lstStyle/>
          <a:p>
            <a:r>
              <a:rPr kumimoji="1" lang="en-US" altLang="ja-JP" sz="3200" dirty="0">
                <a:latin typeface="Arial Black" panose="020B0A04020102020204" pitchFamily="34" charset="0"/>
                <a:cs typeface="Arial" panose="020B0604020202020204" pitchFamily="34" charset="0"/>
              </a:rPr>
              <a:t>The Role of E.S.O.V (6)</a:t>
            </a:r>
            <a:endParaRPr kumimoji="1" lang="ja-JP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7B856E6-4CFE-B643-B575-7A85CE501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5800" y="478806"/>
            <a:ext cx="1915175" cy="187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6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6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  <p:bldP spid="6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E75FB-14A7-75CB-BBC7-BFA642182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>
            <a:extLst>
              <a:ext uri="{FF2B5EF4-FFF2-40B4-BE49-F238E27FC236}">
                <a16:creationId xmlns:a16="http://schemas.microsoft.com/office/drawing/2014/main" id="{2200C818-6BA1-43A1-0124-EE9D2E1AF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6013" y="16310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6901" name="Rectangle 5">
            <a:extLst>
              <a:ext uri="{FF2B5EF4-FFF2-40B4-BE49-F238E27FC236}">
                <a16:creationId xmlns:a16="http://schemas.microsoft.com/office/drawing/2014/main" id="{6A9171E1-4D2C-1FB5-496B-72E4C5F38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0" y="1314357"/>
            <a:ext cx="57448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E.S.O.V</a:t>
            </a:r>
            <a:r>
              <a:rPr lang="ja-JP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can be also operated standalone, without control panel</a:t>
            </a:r>
            <a:endParaRPr lang="ja-JP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7723F9B2-5BEF-8C9C-DEC8-C571D9D7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6190"/>
            <a:ext cx="7772400" cy="612348"/>
          </a:xfrm>
        </p:spPr>
        <p:txBody>
          <a:bodyPr/>
          <a:lstStyle/>
          <a:p>
            <a:r>
              <a:rPr kumimoji="1" lang="en-US" altLang="ja-JP" sz="3200" dirty="0">
                <a:latin typeface="Arial Black" panose="020B0A04020102020204" pitchFamily="34" charset="0"/>
                <a:cs typeface="Arial" panose="020B0604020202020204" pitchFamily="34" charset="0"/>
              </a:rPr>
              <a:t>The Role of E.S.O.V (7)</a:t>
            </a:r>
            <a:endParaRPr kumimoji="1" lang="ja-JP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79"/>
          <a:stretch/>
        </p:blipFill>
        <p:spPr>
          <a:xfrm>
            <a:off x="669562" y="2554357"/>
            <a:ext cx="7579915" cy="2335694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A451E79-005B-BD25-31BC-4E638EC9F96B}"/>
              </a:ext>
            </a:extLst>
          </p:cNvPr>
          <p:cNvSpPr/>
          <p:nvPr/>
        </p:nvSpPr>
        <p:spPr>
          <a:xfrm>
            <a:off x="1530939" y="3223583"/>
            <a:ext cx="1177207" cy="416233"/>
          </a:xfrm>
          <a:prstGeom prst="rect">
            <a:avLst/>
          </a:prstGeom>
          <a:solidFill>
            <a:srgbClr val="BEE5F8"/>
          </a:solidFill>
          <a:ln>
            <a:solidFill>
              <a:srgbClr val="BEE5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3085BE"/>
                </a:solidFill>
              </a:rPr>
              <a:t>Reservoir</a:t>
            </a:r>
            <a:endParaRPr kumimoji="1" lang="ja-JP" altLang="en-US" dirty="0">
              <a:solidFill>
                <a:srgbClr val="3085BE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540F6EA-4795-A811-E125-89F035A9297B}"/>
              </a:ext>
            </a:extLst>
          </p:cNvPr>
          <p:cNvSpPr txBox="1"/>
          <p:nvPr/>
        </p:nvSpPr>
        <p:spPr>
          <a:xfrm>
            <a:off x="2128756" y="4412784"/>
            <a:ext cx="9529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Orifice</a:t>
            </a:r>
            <a:endParaRPr kumimoji="1" lang="ja-JP" alt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FD141BD-8DDE-BD3C-9D83-1FA58469A8FA}"/>
              </a:ext>
            </a:extLst>
          </p:cNvPr>
          <p:cNvSpPr txBox="1"/>
          <p:nvPr/>
        </p:nvSpPr>
        <p:spPr>
          <a:xfrm>
            <a:off x="4338348" y="4467636"/>
            <a:ext cx="20092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Hydraulic Cylinder Type E.S.O.V</a:t>
            </a:r>
            <a:endParaRPr kumimoji="1" lang="ja-JP" alt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1C30E46-95E2-67E2-3C14-B6B7842D2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5800" y="478806"/>
            <a:ext cx="1915175" cy="187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4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6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6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F1302-7E57-3D24-323A-9568F113E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158981-7EA2-B698-520B-0C1378D3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6190"/>
            <a:ext cx="7772400" cy="612348"/>
          </a:xfrm>
        </p:spPr>
        <p:txBody>
          <a:bodyPr/>
          <a:lstStyle/>
          <a:p>
            <a:r>
              <a:rPr kumimoji="1" lang="en-US" altLang="ja-JP" sz="3200" dirty="0">
                <a:latin typeface="Arial Black" panose="020B0A04020102020204" pitchFamily="34" charset="0"/>
                <a:cs typeface="Arial" panose="020B0604020202020204" pitchFamily="34" charset="0"/>
              </a:rPr>
              <a:t>The Role of E.S.O.V (8)</a:t>
            </a:r>
            <a:endParaRPr kumimoji="1" lang="ja-JP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 descr="消火栓, エンジ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E63402E-6401-957D-B9B4-6E74B5A74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94"/>
          <a:stretch>
            <a:fillRect/>
          </a:stretch>
        </p:blipFill>
        <p:spPr>
          <a:xfrm>
            <a:off x="542924" y="838199"/>
            <a:ext cx="8143875" cy="39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ED4AE4-7056-A6FE-3A80-F5E334C5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6190"/>
            <a:ext cx="7772400" cy="612348"/>
          </a:xfrm>
        </p:spPr>
        <p:txBody>
          <a:bodyPr/>
          <a:lstStyle/>
          <a:p>
            <a:r>
              <a:rPr kumimoji="1" lang="en-US" altLang="ja-JP" sz="3200" dirty="0">
                <a:latin typeface="Arial Black" panose="020B0A04020102020204" pitchFamily="34" charset="0"/>
                <a:cs typeface="Arial" panose="020B0604020202020204" pitchFamily="34" charset="0"/>
              </a:rPr>
              <a:t>The Role of E.S.O.V (8)</a:t>
            </a:r>
            <a:endParaRPr kumimoji="1" lang="ja-JP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1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30A975D-158E-E151-FF8F-2E822EC821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6" t="1852" r="10938" b="11147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3BF073C-EAC8-941D-9F99-F7DCC435DA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0" r="7591" b="1055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5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Case and Cost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F84E7243-54E7-1804-27C0-F71B1C5F3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041937"/>
              </p:ext>
            </p:extLst>
          </p:nvPr>
        </p:nvGraphicFramePr>
        <p:xfrm>
          <a:off x="303414" y="921188"/>
          <a:ext cx="8537171" cy="397798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211186">
                  <a:extLst>
                    <a:ext uri="{9D8B030D-6E8A-4147-A177-3AD203B41FA5}">
                      <a16:colId xmlns:a16="http://schemas.microsoft.com/office/drawing/2014/main" val="67716461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3072730574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3300746723"/>
                    </a:ext>
                  </a:extLst>
                </a:gridCol>
                <a:gridCol w="2708912">
                  <a:extLst>
                    <a:ext uri="{9D8B030D-6E8A-4147-A177-3AD203B41FA5}">
                      <a16:colId xmlns:a16="http://schemas.microsoft.com/office/drawing/2014/main" val="2429281919"/>
                    </a:ext>
                  </a:extLst>
                </a:gridCol>
                <a:gridCol w="1826373">
                  <a:extLst>
                    <a:ext uri="{9D8B030D-6E8A-4147-A177-3AD203B41FA5}">
                      <a16:colId xmlns:a16="http://schemas.microsoft.com/office/drawing/2014/main" val="3107731853"/>
                    </a:ext>
                  </a:extLst>
                </a:gridCol>
              </a:tblGrid>
              <a:tr h="405513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User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Specification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Cost ($/unit)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867837"/>
                  </a:ext>
                </a:extLst>
              </a:tr>
              <a:tr h="5692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Tokyo Metropolitan  </a:t>
                      </a:r>
                    </a:p>
                    <a:p>
                      <a:pPr algn="l" fontAlgn="ctr">
                        <a:buNone/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Government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φ</a:t>
                      </a:r>
                      <a:r>
                        <a:rPr lang="el-GR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700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Manual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WTP</a:t>
                      </a:r>
                      <a:endParaRPr lang="ja-JP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74,000</a:t>
                      </a:r>
                      <a:endParaRPr lang="en-US" altLang="ja-JP" sz="18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31975359"/>
                  </a:ext>
                </a:extLst>
              </a:tr>
              <a:tr h="3701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Suzaka City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φ</a:t>
                      </a:r>
                      <a:r>
                        <a:rPr lang="el-GR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400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Manual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WTP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9595005"/>
                  </a:ext>
                </a:extLst>
              </a:tr>
              <a:tr h="3701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Countryside Village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φ</a:t>
                      </a:r>
                      <a:r>
                        <a:rPr lang="el-GR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200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Electric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WTP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20667258"/>
                  </a:ext>
                </a:extLst>
              </a:tr>
              <a:tr h="5551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Fujinomiya City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φ</a:t>
                      </a:r>
                      <a:r>
                        <a:rPr lang="el-GR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150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Manual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WTP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89452767"/>
                  </a:ext>
                </a:extLst>
              </a:tr>
              <a:tr h="5692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Touon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City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φ</a:t>
                      </a:r>
                      <a:r>
                        <a:rPr lang="el-GR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400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Manual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Earthquake Disaster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Water Reservoir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46,000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71758276"/>
                  </a:ext>
                </a:extLst>
              </a:tr>
              <a:tr h="5692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Misato City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φ</a:t>
                      </a:r>
                      <a:r>
                        <a:rPr lang="el-GR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300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Manual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Earthquake Disaster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Water Reservoir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36,000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65989638"/>
                  </a:ext>
                </a:extLst>
              </a:tr>
              <a:tr h="5692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Touon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City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φ</a:t>
                      </a:r>
                      <a:r>
                        <a:rPr lang="el-GR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200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Manual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Earthquake Disaster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Water Reservoir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29,000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99306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6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2C0C7-292A-07F3-D727-1816357AE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8CA009B-C79E-63F2-31A3-90C569BE6BD7}"/>
              </a:ext>
            </a:extLst>
          </p:cNvPr>
          <p:cNvSpPr/>
          <p:nvPr/>
        </p:nvSpPr>
        <p:spPr>
          <a:xfrm>
            <a:off x="90873" y="894588"/>
            <a:ext cx="3014691" cy="4103522"/>
          </a:xfrm>
          <a:prstGeom prst="rect">
            <a:avLst/>
          </a:prstGeom>
          <a:solidFill>
            <a:schemeClr val="bg1"/>
          </a:solidFill>
          <a:ln w="12700">
            <a:solidFill>
              <a:srgbClr val="0B1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C679EFC-E8E5-49CD-D429-A5751638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Case; Tokyo Metropolitan Government</a:t>
            </a:r>
            <a:endParaRPr kumimoji="1" lang="ja-JP" altLang="en-US" dirty="0"/>
          </a:p>
        </p:txBody>
      </p:sp>
      <p:graphicFrame>
        <p:nvGraphicFramePr>
          <p:cNvPr id="71" name="表 70">
            <a:extLst>
              <a:ext uri="{FF2B5EF4-FFF2-40B4-BE49-F238E27FC236}">
                <a16:creationId xmlns:a16="http://schemas.microsoft.com/office/drawing/2014/main" id="{AF742BC9-D869-A6D3-C382-ECFD1A780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951385"/>
              </p:ext>
            </p:extLst>
          </p:nvPr>
        </p:nvGraphicFramePr>
        <p:xfrm>
          <a:off x="3105564" y="894588"/>
          <a:ext cx="5947563" cy="4103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7563">
                  <a:extLst>
                    <a:ext uri="{9D8B030D-6E8A-4147-A177-3AD203B41FA5}">
                      <a16:colId xmlns:a16="http://schemas.microsoft.com/office/drawing/2014/main" val="558249625"/>
                    </a:ext>
                  </a:extLst>
                </a:gridCol>
              </a:tblGrid>
              <a:tr h="1421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u="sng" dirty="0">
                          <a:solidFill>
                            <a:schemeClr val="tx1"/>
                          </a:solidFill>
                        </a:rPr>
                        <a:t>■</a:t>
                      </a:r>
                      <a:r>
                        <a:rPr kumimoji="1" lang="en-US" altLang="ja-JP" u="sng" dirty="0">
                          <a:solidFill>
                            <a:schemeClr val="tx1"/>
                          </a:solidFill>
                        </a:rPr>
                        <a:t>Installation image diagram</a:t>
                      </a:r>
                    </a:p>
                    <a:p>
                      <a:endParaRPr kumimoji="1" lang="en-US" altLang="ja-JP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210506"/>
                  </a:ext>
                </a:extLst>
              </a:tr>
              <a:tr h="1150620">
                <a:tc>
                  <a:txBody>
                    <a:bodyPr/>
                    <a:lstStyle/>
                    <a:p>
                      <a:r>
                        <a:rPr kumimoji="1" lang="ja-JP" altLang="en-US" u="sng" dirty="0">
                          <a:solidFill>
                            <a:schemeClr val="tx1"/>
                          </a:solidFill>
                        </a:rPr>
                        <a:t>■</a:t>
                      </a:r>
                      <a:r>
                        <a:rPr kumimoji="1" lang="en-US" altLang="ja-JP" u="sng" dirty="0">
                          <a:solidFill>
                            <a:schemeClr val="tx1"/>
                          </a:solidFill>
                        </a:rPr>
                        <a:t>Installation Purpose</a:t>
                      </a:r>
                    </a:p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In case of emergency such as earthquakes, ground subsidence</a:t>
                      </a:r>
                    </a:p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(1) 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Prevent flooding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in residential area</a:t>
                      </a:r>
                    </a:p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(2)</a:t>
                      </a: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Secure water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 in reservoirs for domestic and firefighting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841961"/>
                  </a:ext>
                </a:extLst>
              </a:tr>
              <a:tr h="14930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u="sng" dirty="0">
                          <a:solidFill>
                            <a:schemeClr val="tx1"/>
                          </a:solidFill>
                        </a:rPr>
                        <a:t>■</a:t>
                      </a:r>
                      <a:r>
                        <a:rPr kumimoji="1" lang="en-US" altLang="ja-JP" u="sng" dirty="0">
                          <a:solidFill>
                            <a:schemeClr val="tx1"/>
                          </a:solidFill>
                        </a:rPr>
                        <a:t>Specification of E.S.O.V.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・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Diameter; 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φ700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  (Flow rate; 1,300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</a:rPr>
                        <a:t>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kumimoji="1" lang="en-US" altLang="ja-JP" sz="14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, Reservoir capacity; 19,000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</a:rPr>
                        <a:t>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・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Abnormality detection; 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Mechanical flow sensor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                                                          (Standalone, without control panel)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</a:rPr>
                        <a:t>・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Shutoff;</a:t>
                      </a:r>
                      <a:r>
                        <a:rPr lang="en-US" altLang="ja-JP" dirty="0">
                          <a:solidFill>
                            <a:schemeClr val="tx1"/>
                          </a:solidFill>
                        </a:rPr>
                        <a:t> when flow velocity reaches </a:t>
                      </a:r>
                      <a:r>
                        <a:rPr lang="en-US" altLang="ja-JP" b="1" dirty="0">
                          <a:solidFill>
                            <a:schemeClr val="tx1"/>
                          </a:solidFill>
                        </a:rPr>
                        <a:t>1.5× the normal rate</a:t>
                      </a:r>
                      <a:endParaRPr kumimoji="1" lang="en-US" altLang="ja-JP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960294"/>
                  </a:ext>
                </a:extLst>
              </a:tr>
            </a:tbl>
          </a:graphicData>
        </a:graphic>
      </p:graphicFrame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0DEC143-5F21-B8E4-425C-721DC8B9AB4E}"/>
              </a:ext>
            </a:extLst>
          </p:cNvPr>
          <p:cNvGrpSpPr/>
          <p:nvPr/>
        </p:nvGrpSpPr>
        <p:grpSpPr>
          <a:xfrm>
            <a:off x="227440" y="964530"/>
            <a:ext cx="2813463" cy="1905951"/>
            <a:chOff x="3934436" y="91944"/>
            <a:chExt cx="3413331" cy="2312327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677A9D2-9AA8-73FD-9156-637C4652F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404" t="9592" b="16809"/>
            <a:stretch>
              <a:fillRect/>
            </a:stretch>
          </p:blipFill>
          <p:spPr>
            <a:xfrm>
              <a:off x="3934436" y="91944"/>
              <a:ext cx="3413331" cy="2312327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C2CB5591-7528-292C-C8B5-13B20199B649}"/>
                </a:ext>
              </a:extLst>
            </p:cNvPr>
            <p:cNvSpPr/>
            <p:nvPr/>
          </p:nvSpPr>
          <p:spPr>
            <a:xfrm>
              <a:off x="5463104" y="477688"/>
              <a:ext cx="1062316" cy="1033969"/>
            </a:xfrm>
            <a:prstGeom prst="rect">
              <a:avLst/>
            </a:prstGeom>
            <a:solidFill>
              <a:srgbClr val="0070C0">
                <a:alpha val="3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502DEE2B-BDA2-21A3-208E-DBC466267B5B}"/>
                </a:ext>
              </a:extLst>
            </p:cNvPr>
            <p:cNvSpPr/>
            <p:nvPr/>
          </p:nvSpPr>
          <p:spPr>
            <a:xfrm>
              <a:off x="4295512" y="470882"/>
              <a:ext cx="1062316" cy="1063246"/>
            </a:xfrm>
            <a:prstGeom prst="rect">
              <a:avLst/>
            </a:prstGeom>
            <a:solidFill>
              <a:srgbClr val="0070C0">
                <a:alpha val="3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EBB40C1E-ACF5-00E5-94C2-699BFC3AA46B}"/>
                </a:ext>
              </a:extLst>
            </p:cNvPr>
            <p:cNvSpPr/>
            <p:nvPr/>
          </p:nvSpPr>
          <p:spPr>
            <a:xfrm>
              <a:off x="4295511" y="1655004"/>
              <a:ext cx="1062318" cy="667187"/>
            </a:xfrm>
            <a:prstGeom prst="rect">
              <a:avLst/>
            </a:prstGeom>
            <a:solidFill>
              <a:srgbClr val="0070C0">
                <a:alpha val="3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C4D61E6F-FBFC-A860-0723-5D7783B2F798}"/>
              </a:ext>
            </a:extLst>
          </p:cNvPr>
          <p:cNvCxnSpPr>
            <a:cxnSpLocks/>
          </p:cNvCxnSpPr>
          <p:nvPr/>
        </p:nvCxnSpPr>
        <p:spPr>
          <a:xfrm rot="5400000" flipV="1">
            <a:off x="2285586" y="1684671"/>
            <a:ext cx="0" cy="1398567"/>
          </a:xfrm>
          <a:prstGeom prst="line">
            <a:avLst/>
          </a:prstGeom>
          <a:ln w="7620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3131D33D-C0F6-155F-8A03-4E05C23A3DF5}"/>
              </a:ext>
            </a:extLst>
          </p:cNvPr>
          <p:cNvCxnSpPr>
            <a:cxnSpLocks/>
          </p:cNvCxnSpPr>
          <p:nvPr/>
        </p:nvCxnSpPr>
        <p:spPr>
          <a:xfrm rot="5400000">
            <a:off x="1425990" y="2232387"/>
            <a:ext cx="30147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F12EA973-7B64-C9C7-0938-94E54C34A3A3}"/>
              </a:ext>
            </a:extLst>
          </p:cNvPr>
          <p:cNvCxnSpPr>
            <a:cxnSpLocks/>
          </p:cNvCxnSpPr>
          <p:nvPr/>
        </p:nvCxnSpPr>
        <p:spPr>
          <a:xfrm rot="5400000" flipH="1">
            <a:off x="1282799" y="2119550"/>
            <a:ext cx="315165" cy="22567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746E5D8C-5BC6-4077-7E68-85CCC4D359D8}"/>
              </a:ext>
            </a:extLst>
          </p:cNvPr>
          <p:cNvCxnSpPr>
            <a:cxnSpLocks/>
          </p:cNvCxnSpPr>
          <p:nvPr/>
        </p:nvCxnSpPr>
        <p:spPr>
          <a:xfrm rot="5400000">
            <a:off x="1436858" y="2231778"/>
            <a:ext cx="0" cy="31693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662E431E-00B7-AC0C-A976-424013A5B85A}"/>
              </a:ext>
            </a:extLst>
          </p:cNvPr>
          <p:cNvSpPr/>
          <p:nvPr/>
        </p:nvSpPr>
        <p:spPr>
          <a:xfrm rot="5400000">
            <a:off x="1894684" y="2257435"/>
            <a:ext cx="170517" cy="255523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2270F7C-DD39-4CFB-3661-B7698488119B}"/>
              </a:ext>
            </a:extLst>
          </p:cNvPr>
          <p:cNvSpPr txBox="1"/>
          <p:nvPr/>
        </p:nvSpPr>
        <p:spPr>
          <a:xfrm>
            <a:off x="1427885" y="1444898"/>
            <a:ext cx="1031801" cy="6258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Reservoir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No.3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543EAAB-F39D-0FF9-0D9D-876C908CE6B7}"/>
              </a:ext>
            </a:extLst>
          </p:cNvPr>
          <p:cNvSpPr txBox="1"/>
          <p:nvPr/>
        </p:nvSpPr>
        <p:spPr>
          <a:xfrm>
            <a:off x="543036" y="1458148"/>
            <a:ext cx="841125" cy="5102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Reservoir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No.2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4E04B618-65A3-0DF2-C75F-99D16C24946D}"/>
              </a:ext>
            </a:extLst>
          </p:cNvPr>
          <p:cNvSpPr txBox="1"/>
          <p:nvPr/>
        </p:nvSpPr>
        <p:spPr>
          <a:xfrm>
            <a:off x="545781" y="2197573"/>
            <a:ext cx="841125" cy="5102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Reservoir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No.1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2" name="図 41" descr="屋内, ブルー, 座る, 車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4250667-D091-6584-17CF-D9D108E0F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1" y="2966400"/>
            <a:ext cx="2785739" cy="1948811"/>
          </a:xfrm>
          <a:prstGeom prst="rect">
            <a:avLst/>
          </a:prstGeom>
        </p:spPr>
      </p:pic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BD424A79-C49A-4456-2EAF-15D11DC904AE}"/>
              </a:ext>
            </a:extLst>
          </p:cNvPr>
          <p:cNvGrpSpPr/>
          <p:nvPr/>
        </p:nvGrpSpPr>
        <p:grpSpPr>
          <a:xfrm>
            <a:off x="3344075" y="1176304"/>
            <a:ext cx="5882946" cy="1071323"/>
            <a:chOff x="3344075" y="1168684"/>
            <a:chExt cx="5882946" cy="1071323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30A432A4-020C-E662-E614-D29C71A65B62}"/>
                </a:ext>
              </a:extLst>
            </p:cNvPr>
            <p:cNvGrpSpPr/>
            <p:nvPr/>
          </p:nvGrpSpPr>
          <p:grpSpPr>
            <a:xfrm>
              <a:off x="3675609" y="1168684"/>
              <a:ext cx="4267817" cy="1071323"/>
              <a:chOff x="2531490" y="1208664"/>
              <a:chExt cx="4267817" cy="1071323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BA1224B3-CCF0-B142-5188-2EF48DA0CD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7" t="-959" r="2939" b="53432"/>
              <a:stretch>
                <a:fillRect/>
              </a:stretch>
            </p:blipFill>
            <p:spPr>
              <a:xfrm>
                <a:off x="3287457" y="1259186"/>
                <a:ext cx="3511850" cy="1020801"/>
              </a:xfrm>
              <a:prstGeom prst="rect">
                <a:avLst/>
              </a:prstGeom>
            </p:spPr>
          </p:pic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7B65FE17-4DC3-7BD2-8F29-9BFFC2C58CCC}"/>
                  </a:ext>
                </a:extLst>
              </p:cNvPr>
              <p:cNvSpPr txBox="1"/>
              <p:nvPr/>
            </p:nvSpPr>
            <p:spPr>
              <a:xfrm>
                <a:off x="2531490" y="1208664"/>
                <a:ext cx="11926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Reservoir</a:t>
                </a:r>
                <a:endPara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C634C34C-0700-C3DA-9361-EB78D728B802}"/>
                  </a:ext>
                </a:extLst>
              </p:cNvPr>
              <p:cNvSpPr txBox="1"/>
              <p:nvPr/>
            </p:nvSpPr>
            <p:spPr>
              <a:xfrm>
                <a:off x="4287442" y="1509558"/>
                <a:ext cx="9080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E.S.O.V.</a:t>
                </a:r>
                <a:endPara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B355D176-0B98-763D-69B9-92BA3724B5EE}"/>
                </a:ext>
              </a:extLst>
            </p:cNvPr>
            <p:cNvCxnSpPr>
              <a:cxnSpLocks/>
            </p:cNvCxnSpPr>
            <p:nvPr/>
          </p:nvCxnSpPr>
          <p:spPr>
            <a:xfrm>
              <a:off x="8081021" y="2137413"/>
              <a:ext cx="681306" cy="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584B5AB5-F3AC-42FB-BCA7-75BAAFA3765A}"/>
                </a:ext>
              </a:extLst>
            </p:cNvPr>
            <p:cNvSpPr txBox="1"/>
            <p:nvPr/>
          </p:nvSpPr>
          <p:spPr>
            <a:xfrm>
              <a:off x="7328530" y="1711690"/>
              <a:ext cx="189849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To Residential area</a:t>
              </a:r>
              <a:endPara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79B3FF5-6E70-EA3C-5344-83C26337D4C9}"/>
                </a:ext>
              </a:extLst>
            </p:cNvPr>
            <p:cNvSpPr txBox="1"/>
            <p:nvPr/>
          </p:nvSpPr>
          <p:spPr>
            <a:xfrm>
              <a:off x="3344075" y="1643383"/>
              <a:ext cx="189849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From WTP</a:t>
              </a:r>
              <a:endPara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917F1657-0042-1946-A55E-35D5E6C77E9A}"/>
                </a:ext>
              </a:extLst>
            </p:cNvPr>
            <p:cNvCxnSpPr>
              <a:cxnSpLocks/>
            </p:cNvCxnSpPr>
            <p:nvPr/>
          </p:nvCxnSpPr>
          <p:spPr>
            <a:xfrm>
              <a:off x="3515343" y="2085356"/>
              <a:ext cx="681306" cy="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089A0EA-3637-331C-8917-B9E957B12E5B}"/>
              </a:ext>
            </a:extLst>
          </p:cNvPr>
          <p:cNvSpPr/>
          <p:nvPr/>
        </p:nvSpPr>
        <p:spPr>
          <a:xfrm>
            <a:off x="1557652" y="2566374"/>
            <a:ext cx="1100104" cy="361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rgbClr val="FF0000"/>
                </a:solidFill>
              </a:rPr>
              <a:t>E.S.O.V.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07567-ED31-9E1A-10BC-F7001FFC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7ABD8-FDA6-3515-5A23-BBDC0716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11" y="133523"/>
            <a:ext cx="8686800" cy="857250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xample of </a:t>
            </a:r>
            <a:r>
              <a:rPr lang="en-US" altLang="ja-JP" sz="28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</a:t>
            </a:r>
            <a:r>
              <a:rPr lang="en-US" altLang="ja-JP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ife </a:t>
            </a:r>
            <a:r>
              <a:rPr lang="en-US" altLang="ja-JP" sz="28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ycle </a:t>
            </a:r>
            <a:r>
              <a:rPr lang="en-US" altLang="ja-JP" sz="28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ost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 descr="中国バタフライバルブサプライヤー、メーカー-バタフライバルブ仕様-TIANYI SUNS">
            <a:extLst>
              <a:ext uri="{FF2B5EF4-FFF2-40B4-BE49-F238E27FC236}">
                <a16:creationId xmlns:a16="http://schemas.microsoft.com/office/drawing/2014/main" id="{55614FA5-88B3-E08B-3EBE-156E32EFC1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6905" y="209931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1CF9BF30-C72A-FAC5-CBFB-EC64E9C872D0}"/>
              </a:ext>
            </a:extLst>
          </p:cNvPr>
          <p:cNvSpPr/>
          <p:nvPr/>
        </p:nvSpPr>
        <p:spPr>
          <a:xfrm>
            <a:off x="510540" y="1051561"/>
            <a:ext cx="8087757" cy="3629296"/>
          </a:xfrm>
          <a:prstGeom prst="roundRect">
            <a:avLst>
              <a:gd name="adj" fmla="val 639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3" name="Picture 12" descr="lotm_v">
            <a:extLst>
              <a:ext uri="{FF2B5EF4-FFF2-40B4-BE49-F238E27FC236}">
                <a16:creationId xmlns:a16="http://schemas.microsoft.com/office/drawing/2014/main" id="{FA818F10-D0EA-218B-24A1-48C098FF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000" y1="25333" x2="38000" y2="25333"/>
                        <a14:foregroundMark x1="58000" y1="15333" x2="58000" y2="15333"/>
                        <a14:foregroundMark x1="84000" y1="22667" x2="84000" y2="22667"/>
                        <a14:foregroundMark x1="88000" y1="23333" x2="88000" y2="23333"/>
                        <a14:foregroundMark x1="87000" y1="19333" x2="87000" y2="19333"/>
                        <a14:foregroundMark x1="28000" y1="42667" x2="28000" y2="42667"/>
                        <a14:foregroundMark x1="17000" y1="47333" x2="17000" y2="47333"/>
                        <a14:foregroundMark x1="9000" y1="54667" x2="9000" y2="54667"/>
                        <a14:foregroundMark x1="8000" y1="64667" x2="8000" y2="64667"/>
                        <a14:foregroundMark x1="9000" y1="74667" x2="9000" y2="74667"/>
                        <a14:foregroundMark x1="15000" y1="81333" x2="15000" y2="81333"/>
                        <a14:foregroundMark x1="25000" y1="88000" x2="25000" y2="88000"/>
                        <a14:foregroundMark x1="41000" y1="90667" x2="41000" y2="90667"/>
                        <a14:foregroundMark x1="25000" y1="91333" x2="25000" y2="91333"/>
                        <a14:foregroundMark x1="22000" y1="91333" x2="22000" y2="91333"/>
                        <a14:foregroundMark x1="74000" y1="93333" x2="74000" y2="93333"/>
                        <a14:foregroundMark x1="70000" y1="94000" x2="70000" y2="94000"/>
                        <a14:foregroundMark x1="80000" y1="94000" x2="80000" y2="940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08260" y="3087275"/>
            <a:ext cx="605596" cy="84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F411467-0BFF-4C43-4DAC-30FCAE031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8286" y1="22571" x2="68286" y2="22571"/>
                        <a14:backgroundMark x1="68857" y1="30571" x2="68857" y2="30571"/>
                        <a14:backgroundMark x1="35714" y1="43714" x2="35714" y2="43714"/>
                        <a14:backgroundMark x1="26000" y1="54571" x2="26000" y2="54571"/>
                        <a14:backgroundMark x1="66000" y1="56571" x2="66000" y2="56571"/>
                        <a14:backgroundMark x1="65429" y1="71143" x2="65429" y2="71143"/>
                        <a14:backgroundMark x1="55429" y1="82000" x2="55429" y2="82000"/>
                        <a14:backgroundMark x1="24857" y1="70000" x2="24857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2" y="1614983"/>
            <a:ext cx="1027039" cy="1027039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0ED5EA70-7B8E-3797-668D-763DA2CA45FB}"/>
              </a:ext>
            </a:extLst>
          </p:cNvPr>
          <p:cNvSpPr/>
          <p:nvPr/>
        </p:nvSpPr>
        <p:spPr>
          <a:xfrm>
            <a:off x="2004447" y="2078474"/>
            <a:ext cx="463799" cy="304796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AA2A9B6-31DD-FC28-662D-90F1B3799E1E}"/>
              </a:ext>
            </a:extLst>
          </p:cNvPr>
          <p:cNvCxnSpPr>
            <a:cxnSpLocks/>
          </p:cNvCxnSpPr>
          <p:nvPr/>
        </p:nvCxnSpPr>
        <p:spPr>
          <a:xfrm flipV="1">
            <a:off x="1116819" y="4242725"/>
            <a:ext cx="7164000" cy="1131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364A80D4-459D-46BC-3D26-6BF7CEA3A91F}"/>
              </a:ext>
            </a:extLst>
          </p:cNvPr>
          <p:cNvCxnSpPr>
            <a:cxnSpLocks/>
          </p:cNvCxnSpPr>
          <p:nvPr/>
        </p:nvCxnSpPr>
        <p:spPr>
          <a:xfrm>
            <a:off x="1423688" y="4118968"/>
            <a:ext cx="0" cy="2331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FEFF2AA5-F22D-26AE-C386-16E70EFEFE51}"/>
              </a:ext>
            </a:extLst>
          </p:cNvPr>
          <p:cNvCxnSpPr>
            <a:cxnSpLocks/>
          </p:cNvCxnSpPr>
          <p:nvPr/>
        </p:nvCxnSpPr>
        <p:spPr>
          <a:xfrm>
            <a:off x="4328622" y="4118968"/>
            <a:ext cx="0" cy="2331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2903D6E9-6307-535B-93F8-91D7AD9B767E}"/>
              </a:ext>
            </a:extLst>
          </p:cNvPr>
          <p:cNvCxnSpPr>
            <a:cxnSpLocks/>
          </p:cNvCxnSpPr>
          <p:nvPr/>
        </p:nvCxnSpPr>
        <p:spPr>
          <a:xfrm>
            <a:off x="2876155" y="4118968"/>
            <a:ext cx="0" cy="2331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図 35">
            <a:extLst>
              <a:ext uri="{FF2B5EF4-FFF2-40B4-BE49-F238E27FC236}">
                <a16:creationId xmlns:a16="http://schemas.microsoft.com/office/drawing/2014/main" id="{6094BACB-BE1D-F8A6-4AC9-35CC8AE48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8286" y1="22571" x2="68286" y2="22571"/>
                        <a14:backgroundMark x1="68857" y1="30571" x2="68857" y2="30571"/>
                        <a14:backgroundMark x1="35714" y1="43714" x2="35714" y2="43714"/>
                        <a14:backgroundMark x1="26000" y1="54571" x2="26000" y2="54571"/>
                        <a14:backgroundMark x1="66000" y1="56571" x2="66000" y2="56571"/>
                        <a14:backgroundMark x1="65429" y1="71143" x2="65429" y2="71143"/>
                        <a14:backgroundMark x1="55429" y1="82000" x2="55429" y2="82000"/>
                        <a14:backgroundMark x1="24857" y1="70000" x2="24857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82" y="1614983"/>
            <a:ext cx="1027039" cy="1027039"/>
          </a:xfrm>
          <a:prstGeom prst="rect">
            <a:avLst/>
          </a:prstGeom>
        </p:spPr>
      </p:pic>
      <p:sp>
        <p:nvSpPr>
          <p:cNvPr id="37" name="矢印: 右 36">
            <a:extLst>
              <a:ext uri="{FF2B5EF4-FFF2-40B4-BE49-F238E27FC236}">
                <a16:creationId xmlns:a16="http://schemas.microsoft.com/office/drawing/2014/main" id="{74C53D22-6EC6-E6CC-9A14-90EF9CFE4AC7}"/>
              </a:ext>
            </a:extLst>
          </p:cNvPr>
          <p:cNvSpPr/>
          <p:nvPr/>
        </p:nvSpPr>
        <p:spPr>
          <a:xfrm>
            <a:off x="3433557" y="2078474"/>
            <a:ext cx="463799" cy="304796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72FB877B-4471-0737-08B9-076C64D835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8286" y1="22571" x2="68286" y2="22571"/>
                        <a14:backgroundMark x1="68857" y1="30571" x2="68857" y2="30571"/>
                        <a14:backgroundMark x1="35714" y1="43714" x2="35714" y2="43714"/>
                        <a14:backgroundMark x1="26000" y1="54571" x2="26000" y2="54571"/>
                        <a14:backgroundMark x1="66000" y1="56571" x2="66000" y2="56571"/>
                        <a14:backgroundMark x1="65429" y1="71143" x2="65429" y2="71143"/>
                        <a14:backgroundMark x1="55429" y1="82000" x2="55429" y2="82000"/>
                        <a14:backgroundMark x1="24857" y1="70000" x2="24857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92" y="1614983"/>
            <a:ext cx="1027039" cy="1027039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BA3671C-B10A-1984-C0CF-5FBBDDE460EC}"/>
              </a:ext>
            </a:extLst>
          </p:cNvPr>
          <p:cNvSpPr txBox="1"/>
          <p:nvPr/>
        </p:nvSpPr>
        <p:spPr>
          <a:xfrm>
            <a:off x="1215937" y="4260664"/>
            <a:ext cx="42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612D781-8AB2-B47D-6466-A6F8491C36B4}"/>
              </a:ext>
            </a:extLst>
          </p:cNvPr>
          <p:cNvCxnSpPr>
            <a:cxnSpLocks/>
          </p:cNvCxnSpPr>
          <p:nvPr/>
        </p:nvCxnSpPr>
        <p:spPr>
          <a:xfrm>
            <a:off x="5781089" y="4118968"/>
            <a:ext cx="0" cy="2331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3">
            <a:extLst>
              <a:ext uri="{FF2B5EF4-FFF2-40B4-BE49-F238E27FC236}">
                <a16:creationId xmlns:a16="http://schemas.microsoft.com/office/drawing/2014/main" id="{50805ACF-4509-1BD6-AE8D-BD0967996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46" y="3447813"/>
            <a:ext cx="299851" cy="29985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矢印: 右 53">
            <a:extLst>
              <a:ext uri="{FF2B5EF4-FFF2-40B4-BE49-F238E27FC236}">
                <a16:creationId xmlns:a16="http://schemas.microsoft.com/office/drawing/2014/main" id="{4CC1C407-A254-8F2E-2444-C20B4056038C}"/>
              </a:ext>
            </a:extLst>
          </p:cNvPr>
          <p:cNvSpPr/>
          <p:nvPr/>
        </p:nvSpPr>
        <p:spPr>
          <a:xfrm>
            <a:off x="2043045" y="3512048"/>
            <a:ext cx="5289571" cy="304796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EFEEB1F4-2010-DDB5-096C-D3FF6AF75142}"/>
              </a:ext>
            </a:extLst>
          </p:cNvPr>
          <p:cNvCxnSpPr>
            <a:cxnSpLocks/>
          </p:cNvCxnSpPr>
          <p:nvPr/>
        </p:nvCxnSpPr>
        <p:spPr>
          <a:xfrm>
            <a:off x="7233557" y="4118968"/>
            <a:ext cx="0" cy="2331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矢印: 右 55">
            <a:extLst>
              <a:ext uri="{FF2B5EF4-FFF2-40B4-BE49-F238E27FC236}">
                <a16:creationId xmlns:a16="http://schemas.microsoft.com/office/drawing/2014/main" id="{46F34FE1-6DBC-DBA4-7E50-E5A97CF0FB58}"/>
              </a:ext>
            </a:extLst>
          </p:cNvPr>
          <p:cNvSpPr/>
          <p:nvPr/>
        </p:nvSpPr>
        <p:spPr>
          <a:xfrm>
            <a:off x="4862667" y="2078474"/>
            <a:ext cx="463799" cy="304796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062988AF-5C1F-446E-3D73-F4B1ED00F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8286" y1="22571" x2="68286" y2="22571"/>
                        <a14:backgroundMark x1="68857" y1="30571" x2="68857" y2="30571"/>
                        <a14:backgroundMark x1="35714" y1="43714" x2="35714" y2="43714"/>
                        <a14:backgroundMark x1="26000" y1="54571" x2="26000" y2="54571"/>
                        <a14:backgroundMark x1="66000" y1="56571" x2="66000" y2="56571"/>
                        <a14:backgroundMark x1="65429" y1="71143" x2="65429" y2="71143"/>
                        <a14:backgroundMark x1="55429" y1="82000" x2="55429" y2="82000"/>
                        <a14:backgroundMark x1="24857" y1="70000" x2="24857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02" y="1614983"/>
            <a:ext cx="1027039" cy="1027039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6ABA9DB0-8193-539F-FBD0-AE422B5A6DE8}"/>
              </a:ext>
            </a:extLst>
          </p:cNvPr>
          <p:cNvSpPr txBox="1"/>
          <p:nvPr/>
        </p:nvSpPr>
        <p:spPr>
          <a:xfrm>
            <a:off x="3423249" y="1140607"/>
            <a:ext cx="294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4 replacement in 20 years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2E5A89C9-87B8-AE8E-18C3-AD51B8918B6C}"/>
              </a:ext>
            </a:extLst>
          </p:cNvPr>
          <p:cNvSpPr txBox="1"/>
          <p:nvPr/>
        </p:nvSpPr>
        <p:spPr>
          <a:xfrm>
            <a:off x="3408098" y="2908651"/>
            <a:ext cx="218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1 valve in 20 years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F613E36-0FB5-8F6F-9835-523E14F91D01}"/>
              </a:ext>
            </a:extLst>
          </p:cNvPr>
          <p:cNvSpPr txBox="1"/>
          <p:nvPr/>
        </p:nvSpPr>
        <p:spPr>
          <a:xfrm>
            <a:off x="2663883" y="4260664"/>
            <a:ext cx="42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237C315-1B9A-C9C5-1156-B26324443BB3}"/>
              </a:ext>
            </a:extLst>
          </p:cNvPr>
          <p:cNvSpPr txBox="1"/>
          <p:nvPr/>
        </p:nvSpPr>
        <p:spPr>
          <a:xfrm>
            <a:off x="4116349" y="4260664"/>
            <a:ext cx="42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65D8D49-8978-E77B-456F-BD997A790AAB}"/>
              </a:ext>
            </a:extLst>
          </p:cNvPr>
          <p:cNvSpPr txBox="1"/>
          <p:nvPr/>
        </p:nvSpPr>
        <p:spPr>
          <a:xfrm>
            <a:off x="5548909" y="4260664"/>
            <a:ext cx="42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15</a:t>
            </a:r>
            <a:endParaRPr kumimoji="1" lang="ja-JP" altLang="en-US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8EE32EF-1DAB-2AFA-127A-1AF82FADAB0A}"/>
              </a:ext>
            </a:extLst>
          </p:cNvPr>
          <p:cNvSpPr txBox="1"/>
          <p:nvPr/>
        </p:nvSpPr>
        <p:spPr>
          <a:xfrm>
            <a:off x="540589" y="4088836"/>
            <a:ext cx="683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Year</a:t>
            </a:r>
            <a:endParaRPr kumimoji="1" lang="ja-JP" altLang="en-US" sz="1400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9392B5E4-DCBA-CD23-8656-520BD946BE6A}"/>
              </a:ext>
            </a:extLst>
          </p:cNvPr>
          <p:cNvSpPr txBox="1"/>
          <p:nvPr/>
        </p:nvSpPr>
        <p:spPr>
          <a:xfrm>
            <a:off x="7011949" y="4260664"/>
            <a:ext cx="42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20</a:t>
            </a:r>
            <a:endParaRPr kumimoji="1" lang="ja-JP" altLang="en-US" dirty="0"/>
          </a:p>
        </p:txBody>
      </p:sp>
      <p:sp>
        <p:nvSpPr>
          <p:cNvPr id="67" name="矢印: 右 66">
            <a:extLst>
              <a:ext uri="{FF2B5EF4-FFF2-40B4-BE49-F238E27FC236}">
                <a16:creationId xmlns:a16="http://schemas.microsoft.com/office/drawing/2014/main" id="{1625541C-CC2D-F521-5CDA-AD089CD260F5}"/>
              </a:ext>
            </a:extLst>
          </p:cNvPr>
          <p:cNvSpPr/>
          <p:nvPr/>
        </p:nvSpPr>
        <p:spPr>
          <a:xfrm>
            <a:off x="6291777" y="2078474"/>
            <a:ext cx="463799" cy="304796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BA63A597-3480-C92F-0B46-B4D051854B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8286" y1="22571" x2="68286" y2="22571"/>
                        <a14:backgroundMark x1="68857" y1="30571" x2="68857" y2="30571"/>
                        <a14:backgroundMark x1="35714" y1="43714" x2="35714" y2="43714"/>
                        <a14:backgroundMark x1="26000" y1="54571" x2="26000" y2="54571"/>
                        <a14:backgroundMark x1="66000" y1="56571" x2="66000" y2="56571"/>
                        <a14:backgroundMark x1="65429" y1="71143" x2="65429" y2="71143"/>
                        <a14:backgroundMark x1="55429" y1="82000" x2="55429" y2="82000"/>
                        <a14:backgroundMark x1="24857" y1="70000" x2="24857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09" y="1614983"/>
            <a:ext cx="1027039" cy="1027039"/>
          </a:xfrm>
          <a:prstGeom prst="rect">
            <a:avLst/>
          </a:prstGeom>
        </p:spPr>
      </p:pic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F6F9B0E-12DA-C479-726F-76CC35418ADC}"/>
              </a:ext>
            </a:extLst>
          </p:cNvPr>
          <p:cNvSpPr txBox="1"/>
          <p:nvPr/>
        </p:nvSpPr>
        <p:spPr>
          <a:xfrm>
            <a:off x="3408098" y="1430317"/>
            <a:ext cx="366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Cost : (Valve + installation cost )x 5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3881C3F-A7A1-9AAC-9C9B-E8020983B945}"/>
              </a:ext>
            </a:extLst>
          </p:cNvPr>
          <p:cNvSpPr txBox="1"/>
          <p:nvPr/>
        </p:nvSpPr>
        <p:spPr>
          <a:xfrm>
            <a:off x="3408098" y="3183121"/>
            <a:ext cx="507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Cost: (Valve + installation cost) x 1 +maintenance fee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145380"/>
            <a:ext cx="8686800" cy="1202233"/>
          </a:xfrm>
        </p:spPr>
        <p:txBody>
          <a:bodyPr>
            <a:normAutofit/>
          </a:bodyPr>
          <a:lstStyle/>
          <a:p>
            <a:r>
              <a:rPr kumimoji="1" lang="en-US" altLang="ja-JP" sz="3200" b="1" dirty="0"/>
              <a:t>Quick Closing Gate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315" y="1979426"/>
            <a:ext cx="5991669" cy="2535772"/>
          </a:xfrm>
        </p:spPr>
        <p:txBody>
          <a:bodyPr>
            <a:noAutofit/>
          </a:bodyPr>
          <a:lstStyle/>
          <a:p>
            <a:r>
              <a:rPr lang="en-US" altLang="ja-JP" sz="2000" dirty="0"/>
              <a:t>Automatic quick closing feature will shut off the waterway in case of emergency</a:t>
            </a:r>
            <a:r>
              <a:rPr lang="ja-JP" altLang="en-US" sz="2000" dirty="0"/>
              <a:t> </a:t>
            </a:r>
            <a:r>
              <a:rPr lang="en-US" altLang="ja-JP" sz="2000" dirty="0"/>
              <a:t>by its own weight.</a:t>
            </a:r>
          </a:p>
          <a:p>
            <a:pPr marL="324000">
              <a:lnSpc>
                <a:spcPct val="120000"/>
              </a:lnSpc>
              <a:spcBef>
                <a:spcPts val="600"/>
              </a:spcBef>
            </a:pPr>
            <a:r>
              <a:rPr lang="en-US" altLang="ja-JP" sz="2000" dirty="0"/>
              <a:t>Adjustable shut down speed with excellent speed reduction system and reliable brake</a:t>
            </a:r>
          </a:p>
          <a:p>
            <a:pPr marL="357188" indent="-357188">
              <a:spcBef>
                <a:spcPts val="600"/>
              </a:spcBef>
            </a:pPr>
            <a:r>
              <a:rPr lang="en-US" altLang="ja-JP" sz="2000" dirty="0"/>
              <a:t>Reliable self-weight closing with wet multi-plate electro magnetic clutch</a:t>
            </a:r>
          </a:p>
        </p:txBody>
      </p:sp>
      <p:sp>
        <p:nvSpPr>
          <p:cNvPr id="6" name="円/楕円 5"/>
          <p:cNvSpPr/>
          <p:nvPr/>
        </p:nvSpPr>
        <p:spPr>
          <a:xfrm>
            <a:off x="319177" y="4753155"/>
            <a:ext cx="120770" cy="9489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Picture 2" descr="C:\Users\K1\Downloads\m_P-86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2" b="93243" l="4066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56" t="1270" r="3368" b="5324"/>
          <a:stretch/>
        </p:blipFill>
        <p:spPr bwMode="auto">
          <a:xfrm>
            <a:off x="7329830" y="1433779"/>
            <a:ext cx="1440000" cy="29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八田ポンプ場急閉ゲート撮影関連\Resized\急閉ゲート開閉器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4" b="989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23" y="2687328"/>
            <a:ext cx="885061" cy="16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 3"/>
          <p:cNvSpPr/>
          <p:nvPr/>
        </p:nvSpPr>
        <p:spPr>
          <a:xfrm rot="19836826">
            <a:off x="318052" y="914399"/>
            <a:ext cx="2295939" cy="4472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For Open Channel</a:t>
            </a:r>
            <a:endParaRPr kumimoji="1" lang="ja-JP" altLang="en-US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79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0" objId="7"/>
        <p14:stopEvt time="14132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8D3FBE-81C6-268E-967A-8BB46D8B0EBD}"/>
              </a:ext>
            </a:extLst>
          </p:cNvPr>
          <p:cNvSpPr/>
          <p:nvPr/>
        </p:nvSpPr>
        <p:spPr>
          <a:xfrm>
            <a:off x="242322" y="136202"/>
            <a:ext cx="8696325" cy="4830922"/>
          </a:xfrm>
          <a:prstGeom prst="rect">
            <a:avLst/>
          </a:prstGeom>
          <a:solidFill>
            <a:srgbClr val="0B1E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442286" y="2184419"/>
            <a:ext cx="2493161" cy="28821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6821087" y="2327563"/>
            <a:ext cx="2139950" cy="136865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002713" y="2743075"/>
            <a:ext cx="203446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Purified Water supply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-Sewage 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-Industrial Water supply</a:t>
            </a:r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6830471" y="3661480"/>
            <a:ext cx="2133740" cy="136865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038269" y="4026441"/>
            <a:ext cx="19471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-Industrial Wastewater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-Soil and Ground water remediation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-Recycle</a:t>
            </a:r>
            <a:endParaRPr kumimoji="0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4343" name="Group 7"/>
          <p:cNvGrpSpPr>
            <a:grpSpLocks/>
          </p:cNvGrpSpPr>
          <p:nvPr/>
        </p:nvGrpSpPr>
        <p:grpSpPr bwMode="auto">
          <a:xfrm>
            <a:off x="3142849" y="2612147"/>
            <a:ext cx="3708400" cy="400050"/>
            <a:chOff x="1952" y="1104"/>
            <a:chExt cx="2336" cy="336"/>
          </a:xfrm>
        </p:grpSpPr>
        <p:sp>
          <p:nvSpPr>
            <p:cNvPr id="68660" name="AutoShape 8"/>
            <p:cNvSpPr>
              <a:spLocks noChangeArrowheads="1"/>
            </p:cNvSpPr>
            <p:nvPr/>
          </p:nvSpPr>
          <p:spPr bwMode="auto">
            <a:xfrm>
              <a:off x="1952" y="1104"/>
              <a:ext cx="2336" cy="336"/>
            </a:xfrm>
            <a:prstGeom prst="rightArrow">
              <a:avLst>
                <a:gd name="adj1" fmla="val 71120"/>
                <a:gd name="adj2" fmla="val 139595"/>
              </a:avLst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68661" name="Group 9"/>
            <p:cNvGrpSpPr>
              <a:grpSpLocks/>
            </p:cNvGrpSpPr>
            <p:nvPr/>
          </p:nvGrpSpPr>
          <p:grpSpPr bwMode="auto">
            <a:xfrm>
              <a:off x="2012" y="1179"/>
              <a:ext cx="334" cy="211"/>
              <a:chOff x="1788" y="1083"/>
              <a:chExt cx="334" cy="211"/>
            </a:xfrm>
          </p:grpSpPr>
          <p:pic>
            <p:nvPicPr>
              <p:cNvPr id="68663" name="Picture 1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788" y="1083"/>
                <a:ext cx="12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664" name="Picture 1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958" y="1084"/>
                <a:ext cx="1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8662" name="Text Box 12"/>
            <p:cNvSpPr txBox="1">
              <a:spLocks noChangeArrowheads="1"/>
            </p:cNvSpPr>
            <p:nvPr/>
          </p:nvSpPr>
          <p:spPr bwMode="auto">
            <a:xfrm>
              <a:off x="2286" y="1145"/>
              <a:ext cx="1190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Valve Business </a:t>
              </a:r>
            </a:p>
          </p:txBody>
        </p:sp>
      </p:grpSp>
      <p:grpSp>
        <p:nvGrpSpPr>
          <p:cNvPr id="14349" name="Group 13"/>
          <p:cNvGrpSpPr>
            <a:grpSpLocks/>
          </p:cNvGrpSpPr>
          <p:nvPr/>
        </p:nvGrpSpPr>
        <p:grpSpPr bwMode="auto">
          <a:xfrm>
            <a:off x="3142849" y="3088397"/>
            <a:ext cx="3708400" cy="400050"/>
            <a:chOff x="1952" y="1504"/>
            <a:chExt cx="2336" cy="336"/>
          </a:xfrm>
        </p:grpSpPr>
        <p:sp>
          <p:nvSpPr>
            <p:cNvPr id="68657" name="AutoShape 14"/>
            <p:cNvSpPr>
              <a:spLocks noChangeArrowheads="1"/>
            </p:cNvSpPr>
            <p:nvPr/>
          </p:nvSpPr>
          <p:spPr bwMode="auto">
            <a:xfrm>
              <a:off x="1952" y="1504"/>
              <a:ext cx="2336" cy="336"/>
            </a:xfrm>
            <a:prstGeom prst="rightArrow">
              <a:avLst>
                <a:gd name="adj1" fmla="val 71120"/>
                <a:gd name="adj2" fmla="val 139595"/>
              </a:avLst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68658" name="Picture 1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76" y="1560"/>
              <a:ext cx="30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59" name="Text Box 16"/>
            <p:cNvSpPr txBox="1">
              <a:spLocks noChangeArrowheads="1"/>
            </p:cNvSpPr>
            <p:nvPr/>
          </p:nvSpPr>
          <p:spPr bwMode="auto">
            <a:xfrm>
              <a:off x="2271" y="1539"/>
              <a:ext cx="1422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Environment Business </a:t>
              </a:r>
            </a:p>
          </p:txBody>
        </p:sp>
      </p:grp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632630" y="3575582"/>
            <a:ext cx="2038456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Head Office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810098" y="4794155"/>
            <a:ext cx="1720850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Saitama Plant</a:t>
            </a:r>
          </a:p>
        </p:txBody>
      </p:sp>
      <p:grpSp>
        <p:nvGrpSpPr>
          <p:cNvPr id="14356" name="Group 20"/>
          <p:cNvGrpSpPr>
            <a:grpSpLocks/>
          </p:cNvGrpSpPr>
          <p:nvPr/>
        </p:nvGrpSpPr>
        <p:grpSpPr bwMode="auto">
          <a:xfrm>
            <a:off x="3117449" y="3822234"/>
            <a:ext cx="4127500" cy="400050"/>
            <a:chOff x="1936" y="2192"/>
            <a:chExt cx="2600" cy="336"/>
          </a:xfrm>
        </p:grpSpPr>
        <p:sp>
          <p:nvSpPr>
            <p:cNvPr id="68654" name="AutoShape 21"/>
            <p:cNvSpPr>
              <a:spLocks noChangeArrowheads="1"/>
            </p:cNvSpPr>
            <p:nvPr/>
          </p:nvSpPr>
          <p:spPr bwMode="auto">
            <a:xfrm>
              <a:off x="1936" y="2192"/>
              <a:ext cx="2336" cy="336"/>
            </a:xfrm>
            <a:prstGeom prst="rightArrow">
              <a:avLst>
                <a:gd name="adj1" fmla="val 71120"/>
                <a:gd name="adj2" fmla="val 139595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CC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655" name="Text Box 22"/>
            <p:cNvSpPr txBox="1">
              <a:spLocks noChangeArrowheads="1"/>
            </p:cNvSpPr>
            <p:nvPr/>
          </p:nvSpPr>
          <p:spPr bwMode="auto">
            <a:xfrm>
              <a:off x="2225" y="2280"/>
              <a:ext cx="2311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Industrial Environment Business</a:t>
              </a:r>
            </a:p>
          </p:txBody>
        </p:sp>
        <p:pic>
          <p:nvPicPr>
            <p:cNvPr id="68656" name="Picture 2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60" y="2256"/>
              <a:ext cx="279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7263999" y="2451032"/>
            <a:ext cx="1428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Public sector</a:t>
            </a:r>
            <a:endParaRPr kumimoji="0" lang="en-US" altLang="ja-JP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65" name="Text Box 29"/>
          <p:cNvSpPr txBox="1">
            <a:spLocks noChangeArrowheads="1"/>
          </p:cNvSpPr>
          <p:nvPr/>
        </p:nvSpPr>
        <p:spPr bwMode="auto">
          <a:xfrm>
            <a:off x="7286224" y="3727594"/>
            <a:ext cx="1646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Private sector</a:t>
            </a:r>
            <a:endParaRPr kumimoji="0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4374" name="Group 38"/>
          <p:cNvGrpSpPr>
            <a:grpSpLocks/>
          </p:cNvGrpSpPr>
          <p:nvPr/>
        </p:nvGrpSpPr>
        <p:grpSpPr bwMode="auto">
          <a:xfrm>
            <a:off x="3122212" y="4321309"/>
            <a:ext cx="3708400" cy="400050"/>
            <a:chOff x="1936" y="2536"/>
            <a:chExt cx="2336" cy="336"/>
          </a:xfrm>
        </p:grpSpPr>
        <p:sp>
          <p:nvSpPr>
            <p:cNvPr id="68647" name="AutoShape 39"/>
            <p:cNvSpPr>
              <a:spLocks noChangeArrowheads="1"/>
            </p:cNvSpPr>
            <p:nvPr/>
          </p:nvSpPr>
          <p:spPr bwMode="auto">
            <a:xfrm>
              <a:off x="1936" y="2536"/>
              <a:ext cx="2336" cy="336"/>
            </a:xfrm>
            <a:prstGeom prst="rightArrow">
              <a:avLst>
                <a:gd name="adj1" fmla="val 71120"/>
                <a:gd name="adj2" fmla="val 139595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CC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648" name="Text Box 40"/>
            <p:cNvSpPr txBox="1">
              <a:spLocks noChangeArrowheads="1"/>
            </p:cNvSpPr>
            <p:nvPr/>
          </p:nvSpPr>
          <p:spPr bwMode="auto">
            <a:xfrm>
              <a:off x="2224" y="2624"/>
              <a:ext cx="175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Biomass (gas)  Business</a:t>
              </a:r>
            </a:p>
          </p:txBody>
        </p:sp>
        <p:pic>
          <p:nvPicPr>
            <p:cNvPr id="68649" name="Picture 4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60" y="2612"/>
              <a:ext cx="292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8644" name="Picture 42" descr="新しいビットマップ イメージ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0910" y="3808409"/>
            <a:ext cx="2308888" cy="101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45" name="Picture 43" descr="新しいビットマップ イメージ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0910" y="2271274"/>
            <a:ext cx="2281902" cy="136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円/楕円 3"/>
          <p:cNvSpPr/>
          <p:nvPr/>
        </p:nvSpPr>
        <p:spPr>
          <a:xfrm>
            <a:off x="178987" y="5142033"/>
            <a:ext cx="45719" cy="45719"/>
          </a:xfrm>
          <a:prstGeom prst="ellipse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F1CAC3A-F21D-088B-876B-6B3F64BB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691087"/>
            <a:ext cx="901506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・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Head Office </a:t>
            </a:r>
            <a:r>
              <a:rPr lang="en-US" altLang="ja-JP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Saitama, JAPAN</a:t>
            </a:r>
            <a:endParaRPr lang="en-US" altLang="ja-JP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・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Established 	July 15,1937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　</a:t>
            </a: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・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Business scope</a:t>
            </a:r>
            <a:r>
              <a:rPr lang="ja-JP" alt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 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Manufacture, sales and installation</a:t>
            </a:r>
            <a:r>
              <a:rPr lang="ja-JP" alt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o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f equipment               </a:t>
            </a: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                            </a:t>
            </a:r>
            <a:r>
              <a:rPr lang="ja-JP" alt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  ＆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Arial Unicode MS" pitchFamily="50" charset="-128"/>
                <a:cs typeface="Arial Unicode MS" pitchFamily="50" charset="-128"/>
              </a:rPr>
              <a:t> apparatus for water supply and sewage systems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683ED3D-41F7-3CEB-0D1A-A75F36351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453" y="171451"/>
            <a:ext cx="4593094" cy="56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itchFamily="34" charset="0"/>
                <a:ea typeface="ＭＳ Ｐゴシック" pitchFamily="50" charset="-128"/>
                <a:cs typeface="+mn-cs"/>
              </a:rPr>
              <a:t>Company Perspective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86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339" grpId="0" animBg="1"/>
      <p:bldP spid="14340" grpId="0"/>
      <p:bldP spid="14341" grpId="0" animBg="1"/>
      <p:bldP spid="14342" grpId="0"/>
      <p:bldP spid="14353" grpId="0"/>
      <p:bldP spid="14354" grpId="0"/>
      <p:bldP spid="14364" grpId="0"/>
      <p:bldP spid="14365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01" y="296022"/>
            <a:ext cx="8240640" cy="48279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Cavitation Damage in Waterworks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8407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dirty="0">
              <a:solidFill>
                <a:prstClr val="white"/>
              </a:solidFill>
              <a:latin typeface="Trebuchet MS"/>
              <a:ea typeface="HGｺﾞｼｯｸM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18407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dirty="0">
              <a:solidFill>
                <a:prstClr val="white"/>
              </a:solidFill>
              <a:latin typeface="Trebuchet MS"/>
              <a:ea typeface="HGｺﾞｼｯｸM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214122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dirty="0">
              <a:solidFill>
                <a:prstClr val="white"/>
              </a:solidFill>
              <a:latin typeface="Trebuchet MS"/>
              <a:ea typeface="HGｺﾞｼｯｸM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718" y="2819360"/>
            <a:ext cx="3262313" cy="220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4438" y="1349702"/>
            <a:ext cx="1869774" cy="2015728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9850" y="3461147"/>
            <a:ext cx="2205038" cy="1589484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四角形吹き出し 10"/>
          <p:cNvSpPr/>
          <p:nvPr/>
        </p:nvSpPr>
        <p:spPr>
          <a:xfrm>
            <a:off x="6444283" y="3259825"/>
            <a:ext cx="2448272" cy="1484066"/>
          </a:xfrm>
          <a:prstGeom prst="wedgeRectCallout">
            <a:avLst>
              <a:gd name="adj1" fmla="val -93522"/>
              <a:gd name="adj2" fmla="val 3600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dirty="0">
              <a:solidFill>
                <a:prstClr val="white"/>
              </a:solidFill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3289667"/>
            <a:ext cx="2303462" cy="1404938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" name="角丸四角形吹き出し 12"/>
          <p:cNvSpPr/>
          <p:nvPr/>
        </p:nvSpPr>
        <p:spPr>
          <a:xfrm>
            <a:off x="6597458" y="4168074"/>
            <a:ext cx="936625" cy="233363"/>
          </a:xfrm>
          <a:prstGeom prst="wedgeRoundRectCallout">
            <a:avLst>
              <a:gd name="adj1" fmla="val 80900"/>
              <a:gd name="adj2" fmla="val -59534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dirty="0">
                <a:solidFill>
                  <a:srgbClr val="002060"/>
                </a:solidFill>
                <a:latin typeface="Arial" charset="0"/>
                <a:cs typeface="Arial" charset="0"/>
              </a:rPr>
              <a:t>corrosion</a:t>
            </a:r>
            <a:endParaRPr kumimoji="0" lang="ja-JP" altLang="en-US" sz="14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四角形吹き出し 13"/>
          <p:cNvSpPr/>
          <p:nvPr/>
        </p:nvSpPr>
        <p:spPr>
          <a:xfrm>
            <a:off x="6605408" y="1513725"/>
            <a:ext cx="2183082" cy="1370014"/>
          </a:xfrm>
          <a:prstGeom prst="wedgeRectCallout">
            <a:avLst>
              <a:gd name="adj1" fmla="val -145560"/>
              <a:gd name="adj2" fmla="val 577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dirty="0">
              <a:solidFill>
                <a:prstClr val="white"/>
              </a:solidFill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8136" y="1645259"/>
            <a:ext cx="1952625" cy="1216819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" name="Picture 2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562" y="1176754"/>
            <a:ext cx="2548417" cy="144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379642" y="2854519"/>
            <a:ext cx="1595438" cy="3887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hole caused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cavitation</a:t>
            </a:r>
            <a:endParaRPr kumimoji="0" lang="ja-JP" alt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79642" y="4600535"/>
            <a:ext cx="1595438" cy="4326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Damaged in 3.5years</a:t>
            </a:r>
            <a:endParaRPr kumimoji="0" lang="ja-JP" alt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3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11" y="133523"/>
            <a:ext cx="8686800" cy="857250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Our Control Valves </a:t>
            </a:r>
            <a:br>
              <a:rPr lang="en-US" altLang="ja-JP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altLang="ja-JP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with Cavitation Suppression Features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>
            <a:off x="530683" y="2479440"/>
            <a:ext cx="3706586" cy="1102519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 w="508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EB8803"/>
              </a:buClr>
              <a:buSzPct val="60000"/>
              <a:buFont typeface="Wingdings" pitchFamily="2" charset="2"/>
              <a:buNone/>
            </a:pPr>
            <a:endParaRPr kumimoji="0" lang="ja-JP" altLang="ja-JP" sz="1400" b="1" dirty="0">
              <a:solidFill>
                <a:srgbClr val="FFFFFF"/>
              </a:solidFill>
              <a:latin typeface="Arial" charset="0"/>
              <a:ea typeface="HGｺﾞｼｯｸM"/>
            </a:endParaRP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1543691" y="2975521"/>
            <a:ext cx="2819400" cy="61052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fontAlgn="auto">
              <a:lnSpc>
                <a:spcPts val="10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r>
              <a:rPr kumimoji="0"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kumimoji="0"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Wide control range of flow</a:t>
            </a:r>
          </a:p>
          <a:p>
            <a:pPr marL="342900" indent="-342900" fontAlgn="auto">
              <a:lnSpc>
                <a:spcPts val="10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r>
              <a:rPr kumimoji="0"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kumimoji="0"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DN100 </a:t>
            </a:r>
            <a:r>
              <a:rPr kumimoji="0"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pitchFamily="50" charset="-128"/>
              </a:rPr>
              <a:t>–</a:t>
            </a:r>
            <a:r>
              <a:rPr kumimoji="0"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 DN2400</a:t>
            </a:r>
          </a:p>
          <a:p>
            <a:pPr marL="342900" indent="-342900" fontAlgn="auto">
              <a:lnSpc>
                <a:spcPts val="10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r>
              <a:rPr kumimoji="0"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kumimoji="0"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High durable simple structure</a:t>
            </a:r>
          </a:p>
          <a:p>
            <a:pPr marL="342900" indent="-342900" fontAlgn="auto">
              <a:lnSpc>
                <a:spcPts val="10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endParaRPr kumimoji="0" lang="en-US" altLang="ja-JP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itchFamily="50" charset="-128"/>
            </a:endParaRPr>
          </a:p>
          <a:p>
            <a:pPr marL="342900" indent="-342900" fontAlgn="auto">
              <a:lnSpc>
                <a:spcPts val="10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endParaRPr kumimoji="0" lang="en-US" altLang="ja-JP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1543691" y="2560325"/>
            <a:ext cx="3175000" cy="48502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fontAlgn="auto">
              <a:lnSpc>
                <a:spcPts val="9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r>
              <a:rPr kumimoji="0" lang="en-US" altLang="ja-JP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ea typeface="ＭＳ Ｐゴシック" pitchFamily="50" charset="-128"/>
              </a:rPr>
              <a:t>LO-T</a:t>
            </a:r>
            <a:r>
              <a:rPr kumimoji="0" lang="en-US" altLang="ja-JP" sz="9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ea typeface="ＭＳ Ｐゴシック" pitchFamily="50" charset="-128"/>
              </a:rPr>
              <a:t>M</a:t>
            </a:r>
            <a:r>
              <a:rPr kumimoji="0" lang="en-US" altLang="ja-JP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: Control butterfly valve</a:t>
            </a:r>
          </a:p>
          <a:p>
            <a:pPr marL="342900" indent="-342900" fontAlgn="auto">
              <a:lnSpc>
                <a:spcPts val="10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r>
              <a:rPr kumimoji="0" lang="en-US" altLang="ja-JP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Disc with toothed vane </a:t>
            </a:r>
          </a:p>
          <a:p>
            <a:pPr marL="342900" indent="-342900" fontAlgn="auto"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endParaRPr kumimoji="0" lang="en-US" altLang="ja-JP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pic>
        <p:nvPicPr>
          <p:cNvPr id="44" name="Picture 12" descr="lotm_v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000" y1="25333" x2="38000" y2="25333"/>
                        <a14:foregroundMark x1="58000" y1="15333" x2="58000" y2="15333"/>
                        <a14:foregroundMark x1="84000" y1="22667" x2="84000" y2="22667"/>
                        <a14:foregroundMark x1="88000" y1="23333" x2="88000" y2="23333"/>
                        <a14:foregroundMark x1="87000" y1="19333" x2="87000" y2="19333"/>
                        <a14:foregroundMark x1="28000" y1="42667" x2="28000" y2="42667"/>
                        <a14:foregroundMark x1="17000" y1="47333" x2="17000" y2="47333"/>
                        <a14:foregroundMark x1="9000" y1="54667" x2="9000" y2="54667"/>
                        <a14:foregroundMark x1="8000" y1="64667" x2="8000" y2="64667"/>
                        <a14:foregroundMark x1="9000" y1="74667" x2="9000" y2="74667"/>
                        <a14:foregroundMark x1="15000" y1="81333" x2="15000" y2="81333"/>
                        <a14:foregroundMark x1="25000" y1="88000" x2="25000" y2="88000"/>
                        <a14:foregroundMark x1="41000" y1="90667" x2="41000" y2="90667"/>
                        <a14:foregroundMark x1="25000" y1="91333" x2="25000" y2="91333"/>
                        <a14:foregroundMark x1="22000" y1="91333" x2="22000" y2="91333"/>
                        <a14:foregroundMark x1="74000" y1="93333" x2="74000" y2="93333"/>
                        <a14:foregroundMark x1="70000" y1="94000" x2="70000" y2="94000"/>
                        <a14:foregroundMark x1="80000" y1="94000" x2="80000" y2="940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3765" y="2519854"/>
            <a:ext cx="717482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AutoShape 13"/>
          <p:cNvSpPr>
            <a:spLocks noChangeArrowheads="1"/>
          </p:cNvSpPr>
          <p:nvPr/>
        </p:nvSpPr>
        <p:spPr bwMode="auto">
          <a:xfrm>
            <a:off x="530683" y="3705308"/>
            <a:ext cx="3706586" cy="1156775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 w="508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EB8803"/>
              </a:buClr>
              <a:buSzPct val="60000"/>
              <a:buFont typeface="Wingdings" pitchFamily="2" charset="2"/>
              <a:buNone/>
            </a:pPr>
            <a:endParaRPr kumimoji="0" lang="ja-JP" altLang="ja-JP" sz="1400" b="1" dirty="0">
              <a:solidFill>
                <a:srgbClr val="FFFFFF"/>
              </a:solidFill>
              <a:latin typeface="Arial" charset="0"/>
              <a:ea typeface="HGｺﾞｼｯｸM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1543691" y="4261241"/>
            <a:ext cx="2819400" cy="58905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fontAlgn="auto">
              <a:lnSpc>
                <a:spcPts val="9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r>
              <a:rPr kumimoji="0"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kumimoji="0"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Wide control range of flow</a:t>
            </a:r>
          </a:p>
          <a:p>
            <a:pPr marL="342900" indent="-342900" fontAlgn="auto">
              <a:lnSpc>
                <a:spcPts val="9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r>
              <a:rPr kumimoji="0"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kumimoji="0"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DN100 </a:t>
            </a:r>
            <a:r>
              <a:rPr kumimoji="0"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pitchFamily="50" charset="-128"/>
              </a:rPr>
              <a:t>–</a:t>
            </a:r>
            <a:r>
              <a:rPr kumimoji="0"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 DN1200</a:t>
            </a:r>
          </a:p>
          <a:p>
            <a:pPr marL="342900" indent="-342900" fontAlgn="auto">
              <a:lnSpc>
                <a:spcPts val="9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r>
              <a:rPr kumimoji="0"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kumimoji="0"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High durable simple structure</a:t>
            </a:r>
          </a:p>
          <a:p>
            <a:pPr marL="342900" indent="-342900" fontAlgn="auto">
              <a:lnSpc>
                <a:spcPts val="9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endParaRPr kumimoji="0" lang="en-US" altLang="ja-JP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47" name="Rectangle 15"/>
          <p:cNvSpPr>
            <a:spLocks noChangeArrowheads="1"/>
          </p:cNvSpPr>
          <p:nvPr/>
        </p:nvSpPr>
        <p:spPr bwMode="auto">
          <a:xfrm>
            <a:off x="1543691" y="3839376"/>
            <a:ext cx="3175000" cy="70081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fontAlgn="auto">
              <a:lnSpc>
                <a:spcPts val="9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r>
              <a:rPr kumimoji="0" lang="en-US" altLang="ja-JP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Jetport</a:t>
            </a:r>
            <a:r>
              <a:rPr kumimoji="0" lang="en-US" altLang="ja-JP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: Control butterfly valve</a:t>
            </a:r>
          </a:p>
          <a:p>
            <a:pPr marL="342900" indent="-342900" fontAlgn="auto">
              <a:lnSpc>
                <a:spcPts val="9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r>
              <a:rPr kumimoji="0" lang="en-US" altLang="ja-JP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Disc with multi-port vane</a:t>
            </a:r>
          </a:p>
          <a:p>
            <a:pPr marL="342900" indent="-342900" fontAlgn="auto">
              <a:lnSpc>
                <a:spcPts val="900"/>
              </a:lnSpc>
              <a:spcBef>
                <a:spcPct val="40000"/>
              </a:spcBef>
              <a:spcAft>
                <a:spcPts val="0"/>
              </a:spcAft>
              <a:buClr>
                <a:srgbClr val="5F7791"/>
              </a:buClr>
              <a:defRPr/>
            </a:pPr>
            <a:endParaRPr kumimoji="0" lang="en-US" altLang="ja-JP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pic>
        <p:nvPicPr>
          <p:cNvPr id="57" name="Picture 16" descr="jetport_v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100000" l="0" r="100000">
                        <a14:foregroundMark x1="40000" y1="21333" x2="40000" y2="21333"/>
                        <a14:foregroundMark x1="42000" y1="24667" x2="42000" y2="24667"/>
                        <a14:foregroundMark x1="48000" y1="18667" x2="48000" y2="18667"/>
                        <a14:foregroundMark x1="59000" y1="12667" x2="59000" y2="12667"/>
                        <a14:foregroundMark x1="58000" y1="10667" x2="58000" y2="10667"/>
                        <a14:foregroundMark x1="82000" y1="21333" x2="82000" y2="21333"/>
                        <a14:foregroundMark x1="85000" y1="20667" x2="85000" y2="20667"/>
                        <a14:foregroundMark x1="87000" y1="18667" x2="87000" y2="18667"/>
                        <a14:foregroundMark x1="87000" y1="16000" x2="87000" y2="16000"/>
                        <a14:foregroundMark x1="88000" y1="14000" x2="88000" y2="14000"/>
                        <a14:foregroundMark x1="91000" y1="21333" x2="91000" y2="21333"/>
                        <a14:foregroundMark x1="88000" y1="28000" x2="88000" y2="28000"/>
                        <a14:foregroundMark x1="55000" y1="28000" x2="55000" y2="28000"/>
                        <a14:foregroundMark x1="28000" y1="38667" x2="28000" y2="38667"/>
                        <a14:foregroundMark x1="23000" y1="40667" x2="23000" y2="40667"/>
                        <a14:foregroundMark x1="17000" y1="45333" x2="17000" y2="45333"/>
                        <a14:foregroundMark x1="9000" y1="52667" x2="9000" y2="52667"/>
                        <a14:foregroundMark x1="6000" y1="61333" x2="6000" y2="61333"/>
                        <a14:foregroundMark x1="8000" y1="70667" x2="8000" y2="70667"/>
                        <a14:foregroundMark x1="13000" y1="79333" x2="13000" y2="79333"/>
                        <a14:foregroundMark x1="16000" y1="82000" x2="16000" y2="82000"/>
                        <a14:foregroundMark x1="23000" y1="86000" x2="23000" y2="86000"/>
                        <a14:foregroundMark x1="20000" y1="90000" x2="20000" y2="90000"/>
                        <a14:foregroundMark x1="19000" y1="90000" x2="19000" y2="90000"/>
                        <a14:foregroundMark x1="72000" y1="90000" x2="72000" y2="90000"/>
                        <a14:foregroundMark x1="78000" y1="90667" x2="78000" y2="90667"/>
                        <a14:foregroundMark x1="72000" y1="92667" x2="72000" y2="92667"/>
                        <a14:foregroundMark x1="76000" y1="93333" x2="76000" y2="93333"/>
                        <a14:foregroundMark x1="81000" y1="94000" x2="81000" y2="94000"/>
                        <a14:foregroundMark x1="84000" y1="90000" x2="84000" y2="90000"/>
                        <a14:foregroundMark x1="30000" y1="38000" x2="30000" y2="38000"/>
                        <a14:foregroundMark x1="33000" y1="37333" x2="33000" y2="37333"/>
                        <a14:foregroundMark x1="64000" y1="40000" x2="64000" y2="400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9552" y="3873365"/>
            <a:ext cx="705909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530683" y="1253573"/>
            <a:ext cx="3706585" cy="1102519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 w="508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kumimoji="0" lang="ja-JP" altLang="ja-JP" sz="1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43692" y="1287637"/>
            <a:ext cx="2757115" cy="47744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en-US" altLang="ja-JP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Doubleway Butterfly Valve</a:t>
            </a:r>
          </a:p>
        </p:txBody>
      </p:sp>
      <p:pic>
        <p:nvPicPr>
          <p:cNvPr id="21" name="Picture 2" descr="C:\Users\02134\Documents\Documents\ドキュメントライブラリー\前澤製品英文カタログ\大元＿ORIGINAL English Catalog\ダブルウェイバタ\製品写真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0" y="1375823"/>
            <a:ext cx="741052" cy="79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543691" y="1613606"/>
            <a:ext cx="2819400" cy="8353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Flow  Control  in Both Direction</a:t>
            </a: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DN100 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pitchFamily="50" charset="-128"/>
              </a:rPr>
              <a:t>–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 DN1200</a:t>
            </a: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Optimized Flow Rate for Water Filling</a:t>
            </a: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endParaRPr lang="en-US" altLang="ja-JP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itchFamily="50" charset="-128"/>
            </a:endParaRP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endParaRPr lang="en-US" altLang="ja-JP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5" name="AutoShape 17">
            <a:extLst>
              <a:ext uri="{FF2B5EF4-FFF2-40B4-BE49-F238E27FC236}">
                <a16:creationId xmlns:a16="http://schemas.microsoft.com/office/drawing/2014/main" id="{22BA23C9-3A41-E3FC-0B79-799D8763E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1097" y="1266389"/>
            <a:ext cx="4088952" cy="1778962"/>
          </a:xfrm>
          <a:prstGeom prst="roundRect">
            <a:avLst>
              <a:gd name="adj" fmla="val 9885"/>
            </a:avLst>
          </a:prstGeom>
          <a:solidFill>
            <a:schemeClr val="accent3">
              <a:lumMod val="50000"/>
            </a:schemeClr>
          </a:solidFill>
          <a:ln w="508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kumimoji="0" lang="ja-JP" altLang="ja-JP" sz="1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6E0FA90-D5EF-9193-DDF2-229206BD3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791" y="1302872"/>
            <a:ext cx="2461219" cy="47744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>
              <a:lnSpc>
                <a:spcPts val="1200"/>
              </a:lnSpc>
              <a:buClr>
                <a:schemeClr val="folHlink"/>
              </a:buClr>
              <a:defRPr/>
            </a:pPr>
            <a:r>
              <a:rPr lang="en-US" altLang="ja-JP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Uniport</a:t>
            </a:r>
          </a:p>
          <a:p>
            <a:pPr marL="342900" indent="-342900">
              <a:lnSpc>
                <a:spcPct val="130000"/>
              </a:lnSpc>
              <a:buClr>
                <a:schemeClr val="folHlink"/>
              </a:buClr>
              <a:defRPr/>
            </a:pPr>
            <a:r>
              <a:rPr lang="en-US" altLang="ja-JP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 - Multi-port Control Valve -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4E4A0CB-F401-F745-0470-AAF55F559E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534" b="71849" l="21228" r="55846">
                        <a14:foregroundMark x1="55519" y1="29832" x2="55519" y2="29832"/>
                        <a14:foregroundMark x1="55846" y1="54622" x2="55846" y2="54622"/>
                        <a14:foregroundMark x1="54605" y1="34979" x2="54605" y2="34979"/>
                        <a14:foregroundMark x1="54605" y1="35084" x2="54605" y2="35084"/>
                        <a14:foregroundMark x1="54866" y1="34979" x2="54866" y2="34979"/>
                        <a14:foregroundMark x1="51208" y1="55882" x2="51208" y2="55882"/>
                        <a14:foregroundMark x1="47616" y1="67752" x2="47616" y2="67752"/>
                        <a14:foregroundMark x1="49902" y1="69958" x2="49575" y2="69748"/>
                        <a14:foregroundMark x1="53886" y1="63971" x2="53886" y2="63971"/>
                        <a14:foregroundMark x1="51992" y1="71113" x2="51992" y2="71113"/>
                        <a14:foregroundMark x1="48465" y1="54097" x2="48465" y2="54097"/>
                        <a14:foregroundMark x1="47028" y1="55462" x2="47028" y2="55462"/>
                        <a14:foregroundMark x1="53037" y1="29202" x2="53037" y2="29202"/>
                        <a14:foregroundMark x1="50163" y1="50735" x2="50163" y2="50735"/>
                        <a14:foregroundMark x1="52645" y1="28887" x2="52645" y2="28887"/>
                        <a14:foregroundMark x1="55650" y1="60714" x2="55650" y2="60714"/>
                        <a14:foregroundMark x1="51927" y1="71849" x2="51927" y2="71849"/>
                        <a14:foregroundMark x1="50359" y1="35819" x2="50359" y2="35819"/>
                        <a14:foregroundMark x1="55519" y1="34664" x2="55519" y2="34664"/>
                        <a14:foregroundMark x1="55454" y1="34454" x2="55454" y2="34454"/>
                        <a14:foregroundMark x1="55062" y1="34769" x2="55062" y2="34769"/>
                        <a14:foregroundMark x1="54997" y1="35084" x2="54997" y2="35084"/>
                        <a14:backgroundMark x1="50229" y1="49790" x2="50229" y2="49790"/>
                        <a14:backgroundMark x1="49902" y1="51261" x2="49902" y2="51261"/>
                      </a14:backgroundRemoval>
                    </a14:imgEffect>
                  </a14:imgLayer>
                </a14:imgProps>
              </a:ext>
            </a:extLst>
          </a:blip>
          <a:srcRect l="40653" t="23823" r="42810" b="25887"/>
          <a:stretch/>
        </p:blipFill>
        <p:spPr>
          <a:xfrm>
            <a:off x="4611791" y="1269341"/>
            <a:ext cx="910656" cy="1721948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FF4573A0-7B97-D786-CA67-79A32FD4D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903" y="1872396"/>
            <a:ext cx="3140563" cy="8353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Distributed Jet Flow Control &amp; Rectification </a:t>
            </a: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DN100 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pitchFamily="50" charset="-128"/>
              </a:rPr>
              <a:t>–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 DN600</a:t>
            </a: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Stabilized Flow Control for all stroke</a:t>
            </a: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Light weight and Compact design</a:t>
            </a: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endParaRPr lang="en-US" altLang="ja-JP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itchFamily="50" charset="-128"/>
            </a:endParaRP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endParaRPr lang="en-US" altLang="ja-JP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11" name="AutoShape 17">
            <a:extLst>
              <a:ext uri="{FF2B5EF4-FFF2-40B4-BE49-F238E27FC236}">
                <a16:creationId xmlns:a16="http://schemas.microsoft.com/office/drawing/2014/main" id="{66036F95-8E5A-8D58-A95B-538701B39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572" y="3114239"/>
            <a:ext cx="4088952" cy="1778962"/>
          </a:xfrm>
          <a:prstGeom prst="roundRect">
            <a:avLst>
              <a:gd name="adj" fmla="val 9885"/>
            </a:avLst>
          </a:prstGeom>
          <a:solidFill>
            <a:schemeClr val="accent3">
              <a:lumMod val="50000"/>
            </a:schemeClr>
          </a:solidFill>
          <a:ln w="508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kumimoji="0" lang="ja-JP" altLang="ja-JP" sz="1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8EF3C9FD-0B31-6B6C-0FFA-BE4A40132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1389" y="3676124"/>
            <a:ext cx="3140563" cy="8353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Low cavitation coefficient for all opening</a:t>
            </a: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DN150 – DN1000</a:t>
            </a: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Wide control rage</a:t>
            </a: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r>
              <a:rPr lang="ja-JP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・</a:t>
            </a:r>
            <a:r>
              <a:rPr lang="en-US" altLang="ja-JP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Backwash feature</a:t>
            </a:r>
          </a:p>
          <a:p>
            <a:pPr marL="342900" indent="-342900">
              <a:spcBef>
                <a:spcPct val="40000"/>
              </a:spcBef>
              <a:buClr>
                <a:schemeClr val="folHlink"/>
              </a:buClr>
              <a:defRPr/>
            </a:pPr>
            <a:endParaRPr lang="en-US" altLang="ja-JP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35B1710A-FB3A-E3D7-7754-15DADC436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499" y="3169772"/>
            <a:ext cx="2461219" cy="47744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>
              <a:lnSpc>
                <a:spcPts val="1200"/>
              </a:lnSpc>
              <a:buClr>
                <a:schemeClr val="folHlink"/>
              </a:buClr>
              <a:defRPr/>
            </a:pPr>
            <a:r>
              <a:rPr lang="en-US" altLang="ja-JP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Caviless Valve</a:t>
            </a:r>
          </a:p>
          <a:p>
            <a:pPr marL="342900" indent="-342900">
              <a:lnSpc>
                <a:spcPct val="130000"/>
              </a:lnSpc>
              <a:buClr>
                <a:schemeClr val="folHlink"/>
              </a:buClr>
              <a:defRPr/>
            </a:pPr>
            <a:r>
              <a:rPr lang="en-US" altLang="ja-JP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 pitchFamily="50" charset="-128"/>
              </a:rPr>
              <a:t> - Multi-jet Sleeve Valve -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69A0D96-A654-6150-BF3D-72E31E6D63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726" b="50779" l="42848" r="58459">
                        <a14:foregroundMark x1="43305" y1="35514" x2="43305" y2="35514"/>
                        <a14:foregroundMark x1="42978" y1="37175" x2="42978" y2="37175"/>
                        <a14:foregroundMark x1="46702" y1="30737" x2="46702" y2="30737"/>
                        <a14:foregroundMark x1="47159" y1="30841" x2="47159" y2="30841"/>
                        <a14:foregroundMark x1="55519" y1="27726" x2="55519" y2="27726"/>
                        <a14:foregroundMark x1="54017" y1="27830" x2="54017" y2="27830"/>
                        <a14:foregroundMark x1="57936" y1="30218" x2="57936" y2="30218"/>
                        <a14:foregroundMark x1="58459" y1="30218" x2="58459" y2="30218"/>
                        <a14:foregroundMark x1="48465" y1="49844" x2="48465" y2="49844"/>
                        <a14:foregroundMark x1="48138" y1="50779" x2="48138" y2="50779"/>
                        <a14:foregroundMark x1="56434" y1="27726" x2="56434" y2="27726"/>
                        <a14:backgroundMark x1="55127" y1="28660" x2="55127" y2="28660"/>
                        <a14:backgroundMark x1="54670" y1="28557" x2="54670" y2="28557"/>
                        <a14:backgroundMark x1="55846" y1="28349" x2="55846" y2="28349"/>
                      </a14:backgroundRemoval>
                    </a14:imgEffect>
                  </a14:imgLayer>
                </a14:imgProps>
              </a:ext>
            </a:extLst>
          </a:blip>
          <a:srcRect l="41866" t="25909" r="40635" b="48204"/>
          <a:stretch/>
        </p:blipFill>
        <p:spPr>
          <a:xfrm>
            <a:off x="4572000" y="3627424"/>
            <a:ext cx="1208639" cy="112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B2D51-A126-239C-EB42-68EB26C77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872F7A6E-5543-9344-EDA7-34DE14E60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9" y="1213247"/>
            <a:ext cx="8747125" cy="363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 Box 9">
            <a:extLst>
              <a:ext uri="{FF2B5EF4-FFF2-40B4-BE49-F238E27FC236}">
                <a16:creationId xmlns:a16="http://schemas.microsoft.com/office/drawing/2014/main" id="{8043E05C-E30E-D6AE-60B2-D3C11BA1A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248" y="1338263"/>
            <a:ext cx="2200275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Algeria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Bangladesh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Bolivia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Brazil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Bhutan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Canada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China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Columbia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Congo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Ecuador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Hong Kong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India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Indonesia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Iran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Iraq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Jordan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Kazakhstan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Kenya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Kuwait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Madagascar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Malaysia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Mali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Mexico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Mongol</a:t>
            </a:r>
          </a:p>
          <a:p>
            <a:pPr eaLnBrk="1" hangingPunct="1"/>
            <a:endParaRPr lang="en-US" altLang="ja-JP" sz="900" b="1" dirty="0">
              <a:solidFill>
                <a:srgbClr val="000000"/>
              </a:solidFill>
              <a:latin typeface="Arial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98447485-B2F4-7B2D-818B-3D77B700C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1" y="1344217"/>
            <a:ext cx="220186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Morocco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Nepal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New Zealand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Nicaragua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Nigeria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Pakistan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Palau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Papua New Guinea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Philippines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Saudi Arabia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Sierra Leone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Singapore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Solomon Islands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South Korea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Sri Lanka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Sudan 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Syria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Taiwan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Tajikistan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Thailand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Turkey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United States of America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Vietnam</a:t>
            </a:r>
          </a:p>
          <a:p>
            <a:pPr eaLnBrk="1" hangingPunct="1"/>
            <a:r>
              <a:rPr lang="en-US" altLang="ja-JP" sz="900" b="1" dirty="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t>Zambia</a:t>
            </a:r>
          </a:p>
        </p:txBody>
      </p:sp>
      <p:sp>
        <p:nvSpPr>
          <p:cNvPr id="29705" name="テキスト ボックス 3">
            <a:extLst>
              <a:ext uri="{FF2B5EF4-FFF2-40B4-BE49-F238E27FC236}">
                <a16:creationId xmlns:a16="http://schemas.microsoft.com/office/drawing/2014/main" id="{383FFFDD-FC0F-442A-5B45-C99C31D38620}"/>
              </a:ext>
            </a:extLst>
          </p:cNvPr>
          <p:cNvSpPr txBox="1">
            <a:spLocks noChangeArrowheads="1"/>
          </p:cNvSpPr>
          <p:nvPr/>
        </p:nvSpPr>
        <p:spPr bwMode="auto">
          <a:xfrm rot="-1053218">
            <a:off x="489008" y="2680261"/>
            <a:ext cx="3889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  <a:latin typeface="Eras Bold ITC" pitchFamily="34" charset="0"/>
                <a:cs typeface="Aharoni" pitchFamily="2" charset="-79"/>
              </a:rPr>
              <a:t>We have customers over 67 countries in the world</a:t>
            </a:r>
            <a:endParaRPr lang="ja-JP" altLang="en-US" dirty="0">
              <a:solidFill>
                <a:srgbClr val="FF0000"/>
              </a:solidFill>
              <a:latin typeface="Eras Bold ITC" pitchFamily="34" charset="0"/>
              <a:cs typeface="Aharoni" pitchFamily="2" charset="-79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5836F49-DF91-DBDB-B9A1-B33C55FB8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051" y="0"/>
            <a:ext cx="7772400" cy="724619"/>
          </a:xfrm>
        </p:spPr>
        <p:txBody>
          <a:bodyPr>
            <a:normAutofit/>
          </a:bodyPr>
          <a:lstStyle/>
          <a:p>
            <a:r>
              <a:rPr kumimoji="1" lang="en-US" altLang="ja-JP" sz="3600" dirty="0">
                <a:latin typeface="Arial Black" panose="020B0A04020102020204" pitchFamily="34" charset="0"/>
              </a:rPr>
              <a:t>Global Sales Coverage</a:t>
            </a:r>
            <a:endParaRPr kumimoji="1" lang="ja-JP" altLang="en-US" sz="3600" dirty="0"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5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20" grpId="0"/>
      <p:bldP spid="297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350034" y="1872814"/>
            <a:ext cx="6443932" cy="20313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1800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http:/www.maezawa.co.jp/ja/index.html  (</a:t>
            </a:r>
            <a:r>
              <a:rPr lang="ja-JP" altLang="en-US" sz="1800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日本語）</a:t>
            </a:r>
            <a:endParaRPr lang="en-US" altLang="ja-JP" sz="1800" dirty="0"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sz="1800" dirty="0"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sz="1800" dirty="0"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sz="1800" dirty="0"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sz="1800" dirty="0"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sz="1800" dirty="0"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ja-JP" sz="1800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http://www.maezawa.co.jp/en/index.html</a:t>
            </a:r>
            <a:r>
              <a:rPr lang="ja-JP" altLang="en-US" sz="1800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ja-JP" sz="1800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(English) </a:t>
            </a:r>
            <a:endParaRPr lang="en-US" altLang="ja-JP" sz="1400" dirty="0">
              <a:solidFill>
                <a:srgbClr val="66FFFF"/>
              </a:solidFill>
              <a:latin typeface="Arial" panose="020B0604020202020204" pitchFamily="34" charset="0"/>
              <a:ea typeface="Arial Unicode MS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55574" y="69628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詳しくは弊社のホームページをご覧下さい</a:t>
            </a:r>
            <a:endParaRPr kumimoji="1" lang="en-US" altLang="ja-JP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r>
              <a:rPr kumimoji="1" lang="en-US" altLang="ja-JP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For more information, visit our web site</a:t>
            </a:r>
            <a:endParaRPr kumimoji="1" lang="ja-JP" altLang="en-US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05" y="1139729"/>
            <a:ext cx="1672684" cy="167268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05" y="2964540"/>
            <a:ext cx="1672684" cy="16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File-svr\部署別\バルブ事業部\バルブ営業部\02_営業企画課\014_展示会出展\02_下水道展\下水道展Ｈ29_東京\デモ\ロゴ_前澤工業株式会社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00" y="4597738"/>
            <a:ext cx="3528000" cy="36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File-svr\部署別\バルブ事業部\バルブ営業部\02_営業企画課\014_展示会出展\02_下水道展\下水道展Ｈ29_東京\デモ\ロゴ_MVマーク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81" y="690895"/>
            <a:ext cx="2374038" cy="236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File-svr\部署別\バルブ事業部\バルブ営業部\02_営業企画課\014_展示会出展\02_下水道展\下水道展Ｈ29_東京\デモ\ロゴ_Maezawa Industries, inc.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22" y="3569209"/>
            <a:ext cx="805015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123478"/>
            <a:ext cx="8686800" cy="1075594"/>
          </a:xfrm>
        </p:spPr>
        <p:txBody>
          <a:bodyPr>
            <a:normAutofit fontScale="90000"/>
          </a:bodyPr>
          <a:lstStyle/>
          <a:p>
            <a:r>
              <a:rPr lang="en-US" altLang="ja-JP" sz="3600" dirty="0">
                <a:latin typeface="Arial Black" panose="020B0A04020102020204" pitchFamily="34" charset="0"/>
                <a:ea typeface="Meiryo UI" pitchFamily="34" charset="-128"/>
                <a:cs typeface="Meiryo UI" pitchFamily="34" charset="-128"/>
              </a:rPr>
              <a:t>Our Signature Products</a:t>
            </a:r>
            <a:br>
              <a:rPr lang="en-US" altLang="ja-JP" sz="3600" dirty="0">
                <a:latin typeface="Arial Black" panose="020B0A04020102020204" pitchFamily="34" charset="0"/>
                <a:ea typeface="Meiryo UI" pitchFamily="34" charset="-128"/>
                <a:cs typeface="Meiryo UI" pitchFamily="34" charset="-128"/>
              </a:rPr>
            </a:br>
            <a:r>
              <a:rPr lang="en-US" altLang="ja-JP" sz="3600" dirty="0">
                <a:latin typeface="Arial Black" panose="020B0A04020102020204" pitchFamily="34" charset="0"/>
                <a:ea typeface="Meiryo UI" pitchFamily="34" charset="-128"/>
                <a:cs typeface="Meiryo UI" pitchFamily="34" charset="-128"/>
              </a:rPr>
              <a:t>for waterworks</a:t>
            </a:r>
            <a:endParaRPr kumimoji="1" lang="ja-JP" altLang="en-US" sz="3100" dirty="0"/>
          </a:p>
        </p:txBody>
      </p:sp>
      <p:sp>
        <p:nvSpPr>
          <p:cNvPr id="3" name="円/楕円 2"/>
          <p:cNvSpPr/>
          <p:nvPr/>
        </p:nvSpPr>
        <p:spPr>
          <a:xfrm>
            <a:off x="796237" y="4753155"/>
            <a:ext cx="120770" cy="9489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9667" l="2961" r="967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533" y="1492114"/>
            <a:ext cx="972062" cy="8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5415058" y="2397498"/>
            <a:ext cx="1137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E.S.O.V</a:t>
            </a:r>
            <a:endParaRPr kumimoji="1" lang="ja-JP" altLang="en-US" sz="9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43" l="0" r="99654">
                        <a14:backgroundMark x1="6459" y1="35580" x2="6459" y2="35580"/>
                        <a14:backgroundMark x1="13610" y1="33229" x2="13610" y2="33699"/>
                        <a14:backgroundMark x1="44291" y1="54389" x2="44291" y2="54389"/>
                        <a14:backgroundMark x1="42561" y1="50313" x2="42561" y2="50313"/>
                        <a14:backgroundMark x1="44406" y1="51097" x2="44406" y2="51097"/>
                        <a14:backgroundMark x1="46367" y1="55643" x2="46367" y2="55643"/>
                        <a14:backgroundMark x1="48558" y1="58150" x2="48558" y2="58150"/>
                        <a14:backgroundMark x1="49827" y1="60658" x2="49827" y2="60658"/>
                        <a14:backgroundMark x1="65167" y1="84013" x2="65167" y2="84013"/>
                        <a14:backgroundMark x1="63552" y1="82602" x2="63552" y2="82602"/>
                        <a14:backgroundMark x1="49020" y1="96395" x2="49020" y2="96395"/>
                        <a14:backgroundMark x1="45905" y1="93730" x2="45905" y2="93730"/>
                        <a14:backgroundMark x1="9112" y1="51567" x2="9112" y2="51567"/>
                        <a14:backgroundMark x1="14994" y1="54389" x2="14994" y2="54389"/>
                        <a14:backgroundMark x1="14994" y1="47806" x2="14994" y2="47806"/>
                        <a14:backgroundMark x1="66897" y1="40909" x2="66897" y2="40909"/>
                        <a14:backgroundMark x1="51903" y1="40752" x2="51903" y2="40752"/>
                        <a14:backgroundMark x1="52804" y1="36152" x2="52804" y2="36152"/>
                        <a14:backgroundMark x1="67134" y1="42283" x2="67134" y2="42283"/>
                        <a14:backgroundMark x1="7009" y1="47780" x2="7009" y2="47780"/>
                        <a14:backgroundMark x1="5296" y1="45455" x2="5296" y2="45455"/>
                        <a14:backgroundMark x1="6231" y1="19662" x2="6231" y2="19662"/>
                        <a14:backgroundMark x1="467" y1="71459" x2="467" y2="71459"/>
                        <a14:backgroundMark x1="32866" y1="97463" x2="32866" y2="97463"/>
                        <a14:backgroundMark x1="30062" y1="97040" x2="30062" y2="97040"/>
                        <a14:backgroundMark x1="23676" y1="97886" x2="23676" y2="97886"/>
                        <a14:backgroundMark x1="35981" y1="97463" x2="35981" y2="97463"/>
                        <a14:backgroundMark x1="2181" y1="96829" x2="2181" y2="96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2" y="3550047"/>
            <a:ext cx="1160437" cy="93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086" y="3628297"/>
            <a:ext cx="703241" cy="88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vs-intra/maezawa/digital_sozai/valve_jpg/GXsoft_ukesash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76" y1="73028" x2="6676" y2="73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02" y="3618858"/>
            <a:ext cx="1024539" cy="87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2349706" y="4511287"/>
            <a:ext cx="20949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GX Resilient seated gate valve</a:t>
            </a:r>
            <a:endParaRPr kumimoji="1" lang="ja-JP" altLang="en-US" sz="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610355" y="3616259"/>
            <a:ext cx="1521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Spigot / Socket end type</a:t>
            </a:r>
            <a:endParaRPr kumimoji="1" lang="ja-JP" altLang="en-US" sz="8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67516" y="3686084"/>
            <a:ext cx="12621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Socket ends type</a:t>
            </a:r>
            <a:endParaRPr kumimoji="1" lang="ja-JP" altLang="en-US" sz="8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816091" y="4525020"/>
            <a:ext cx="11802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A/F Butterfly Valve</a:t>
            </a:r>
          </a:p>
        </p:txBody>
      </p:sp>
      <p:pic>
        <p:nvPicPr>
          <p:cNvPr id="26" name="Picture 2" descr="C:\Users\02134\Documents\Documents\ドキュメントライブラリー\前澤製品英文カタログ\大元＿ORIGINAL English Catalog\ダブルウェイバタ\製品写真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4" y="1604984"/>
            <a:ext cx="944643" cy="109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342302" y="2855147"/>
            <a:ext cx="15817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</a:t>
            </a:r>
            <a:r>
              <a:rPr kumimoji="1" lang="ja-JP" altLang="en-US" sz="9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kumimoji="1" lang="ja-JP" altLang="en-US" sz="9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 Valve</a:t>
            </a:r>
            <a:endParaRPr kumimoji="1" lang="ja-JP" altLang="en-US" sz="9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http://vs-intra/maezawa/digital_sozai/valve_jpg/koshin_LOTM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19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89" y="3550047"/>
            <a:ext cx="700016" cy="98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10.1.140.29/maezawa/digital_sozai/valve_jpg/koshin_SV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6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61" y="3113602"/>
            <a:ext cx="592321" cy="143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テキスト ボックス 29"/>
          <p:cNvSpPr txBox="1"/>
          <p:nvPr/>
        </p:nvSpPr>
        <p:spPr>
          <a:xfrm>
            <a:off x="353167" y="1292747"/>
            <a:ext cx="1415576" cy="25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kumimoji="1" lang="en-US" altLang="ja-JP" sz="1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2-way control</a:t>
            </a:r>
            <a:endParaRPr kumimoji="1" lang="ja-JP" altLang="en-US" sz="11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230906" y="1288682"/>
            <a:ext cx="1506304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kumimoji="1" lang="en-US" altLang="ja-JP" sz="1100" b="1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Antiseismic</a:t>
            </a:r>
            <a:r>
              <a:rPr kumimoji="1" lang="en-US" altLang="ja-JP" sz="1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Valves</a:t>
            </a:r>
            <a:endParaRPr kumimoji="1" lang="ja-JP" altLang="en-US" sz="11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88" b="100000" l="3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40" y="1542990"/>
            <a:ext cx="1471514" cy="130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3489282" y="1293062"/>
            <a:ext cx="1607412" cy="25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kumimoji="1" lang="en-US" altLang="ja-JP" sz="1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Multipurpose Valve</a:t>
            </a:r>
            <a:endParaRPr kumimoji="1" lang="ja-JP" altLang="en-US" sz="11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670" b="98165" l="5172" r="94253">
                        <a14:foregroundMark x1="50000" y1="28135" x2="50000" y2="28135"/>
                        <a14:foregroundMark x1="49425" y1="25382" x2="49425" y2="25382"/>
                        <a14:foregroundMark x1="50000" y1="18960" x2="50000" y2="18960"/>
                        <a14:foregroundMark x1="50000" y1="14067" x2="50000" y2="14067"/>
                        <a14:foregroundMark x1="50000" y1="11927" x2="50000" y2="11927"/>
                        <a14:foregroundMark x1="50000" y1="6728" x2="50000" y2="6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73" y="2907343"/>
            <a:ext cx="874261" cy="164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6980865" y="1282989"/>
            <a:ext cx="1190494" cy="25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kumimoji="1" lang="en-US" altLang="ja-JP" sz="1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Valves</a:t>
            </a:r>
            <a:endParaRPr kumimoji="1" lang="ja-JP" altLang="en-US" sz="11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17945" y="4509093"/>
            <a:ext cx="19527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PTC B22 Gate Valve with PE ends</a:t>
            </a:r>
            <a:endParaRPr kumimoji="1" lang="ja-JP" altLang="en-US" sz="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26104" y="3029723"/>
            <a:ext cx="1225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2-Port Valve</a:t>
            </a:r>
            <a:endParaRPr kumimoji="1" lang="ja-JP" altLang="en-US" sz="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875122" y="4525020"/>
            <a:ext cx="10078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A/F Gate Va</a:t>
            </a:r>
            <a:r>
              <a:rPr kumimoji="1" lang="en-US" altLang="ja-JP" sz="900">
                <a:solidFill>
                  <a:srgbClr val="92D050"/>
                </a:solidFill>
              </a:rPr>
              <a:t>lve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932124" y="4525020"/>
            <a:ext cx="12017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Splitable Gate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652829" y="1300811"/>
            <a:ext cx="1743462" cy="25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kumimoji="1" lang="en-US" altLang="ja-JP" sz="1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Cavitation Suppression</a:t>
            </a:r>
            <a:endParaRPr kumimoji="1" lang="ja-JP" altLang="en-US" sz="11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6" descr="jetport_v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000" b="99333" l="1000" r="99000">
                        <a14:foregroundMark x1="60000" y1="16000" x2="60000" y2="16000"/>
                        <a14:foregroundMark x1="67000" y1="13333" x2="67000" y2="13333"/>
                        <a14:foregroundMark x1="54000" y1="39333" x2="54000" y2="39333"/>
                        <a14:foregroundMark x1="34000" y1="38667" x2="34000" y2="38667"/>
                        <a14:foregroundMark x1="42000" y1="39333" x2="42000" y2="39333"/>
                        <a14:foregroundMark x1="24000" y1="42667" x2="24000" y2="42667"/>
                        <a14:foregroundMark x1="27000" y1="41333" x2="27000" y2="41333"/>
                        <a14:foregroundMark x1="12000" y1="50667" x2="12000" y2="50667"/>
                        <a14:foregroundMark x1="16000" y1="46000" x2="16000" y2="46000"/>
                        <a14:foregroundMark x1="16000" y1="82667" x2="16000" y2="82667"/>
                        <a14:foregroundMark x1="22000" y1="88000" x2="22000" y2="88000"/>
                        <a14:foregroundMark x1="34000" y1="90667" x2="34000" y2="90667"/>
                        <a14:foregroundMark x1="69000" y1="82667" x2="69000" y2="82667"/>
                        <a14:foregroundMark x1="87000" y1="60667" x2="87000" y2="60667"/>
                        <a14:foregroundMark x1="79000" y1="61333" x2="79000" y2="61333"/>
                        <a14:foregroundMark x1="84000" y1="53333" x2="84000" y2="53333"/>
                        <a14:foregroundMark x1="80000" y1="78000" x2="80000" y2="78000"/>
                        <a14:foregroundMark x1="74000" y1="85333" x2="74000" y2="85333"/>
                        <a14:foregroundMark x1="74000" y1="90000" x2="74000" y2="90000"/>
                        <a14:foregroundMark x1="81000" y1="90000" x2="81000" y2="90000"/>
                        <a14:foregroundMark x1="8000" y1="56667" x2="8000" y2="56667"/>
                        <a14:foregroundMark x1="4000" y1="68667" x2="4000" y2="68667"/>
                        <a14:foregroundMark x1="5000" y1="62667" x2="5000" y2="62667"/>
                        <a14:foregroundMark x1="7000" y1="74000" x2="7000" y2="74000"/>
                        <a14:foregroundMark x1="42000" y1="20667" x2="42000" y2="20667"/>
                        <a14:foregroundMark x1="53000" y1="20667" x2="53000" y2="20667"/>
                        <a14:foregroundMark x1="61000" y1="10667" x2="61000" y2="10667"/>
                        <a14:foregroundMark x1="86000" y1="18667" x2="86000" y2="18667"/>
                        <a14:foregroundMark x1="92000" y1="22000" x2="92000" y2="22000"/>
                        <a14:foregroundMark x1="73000" y1="21333" x2="73000" y2="21333"/>
                        <a14:foregroundMark x1="88000" y1="14667" x2="88000" y2="14667"/>
                        <a14:foregroundMark x1="91000" y1="30000" x2="91000" y2="30000"/>
                        <a14:foregroundMark x1="88000" y1="27333" x2="88000" y2="273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35089" y="1597235"/>
            <a:ext cx="801455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テキスト ボックス 40"/>
          <p:cNvSpPr txBox="1"/>
          <p:nvPr/>
        </p:nvSpPr>
        <p:spPr>
          <a:xfrm>
            <a:off x="1722435" y="2845349"/>
            <a:ext cx="13337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Jetport</a:t>
            </a:r>
            <a:endParaRPr kumimoji="1" lang="ja-JP" altLang="en-US" sz="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23" descr="quickair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667" b="94667" l="200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61512" y="1666028"/>
            <a:ext cx="50092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36" b="95455" l="18000" r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9588" y="1743559"/>
            <a:ext cx="568416" cy="62525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14961B6-FAA6-7D1E-45EB-20B5CFBC0580}"/>
              </a:ext>
            </a:extLst>
          </p:cNvPr>
          <p:cNvSpPr/>
          <p:nvPr/>
        </p:nvSpPr>
        <p:spPr>
          <a:xfrm>
            <a:off x="5189685" y="1281008"/>
            <a:ext cx="1605723" cy="14477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853312" y="2881881"/>
            <a:ext cx="3182515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kumimoji="1" lang="en-US" altLang="ja-JP" sz="1400" b="1" dirty="0">
                <a:solidFill>
                  <a:srgbClr val="FFFF00"/>
                </a:solidFill>
              </a:rPr>
              <a:t>Easy Maintenance Valve &amp; Gates</a:t>
            </a:r>
            <a:endParaRPr kumimoji="1" lang="ja-JP" altLang="en-US" sz="1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74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F797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  <p:extLst>
    <p:ext uri="{E180D4A7-C9FB-4DFB-919C-405C955672EB}">
      <p14:showEvtLst xmlns:p14="http://schemas.microsoft.com/office/powerpoint/2010/main">
        <p14:playEvt time="0" objId="7"/>
        <p14:stopEvt time="20992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テキスト ボックス 1"/>
          <p:cNvSpPr txBox="1">
            <a:spLocks noChangeArrowheads="1"/>
          </p:cNvSpPr>
          <p:nvPr/>
        </p:nvSpPr>
        <p:spPr bwMode="auto">
          <a:xfrm>
            <a:off x="457200" y="1383618"/>
            <a:ext cx="80978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Arial" charset="0"/>
                <a:cs typeface="Arial" charset="0"/>
              </a:rPr>
              <a:t>Adjustable Flanged Automatic </a:t>
            </a:r>
            <a:r>
              <a:rPr lang="en-US" altLang="ja-JP" b="1" dirty="0">
                <a:solidFill>
                  <a:srgbClr val="FF0000"/>
                </a:solidFill>
                <a:latin typeface="Arial" charset="0"/>
                <a:cs typeface="Arial" charset="0"/>
              </a:rPr>
              <a:t>shut-off</a:t>
            </a:r>
            <a:r>
              <a:rPr lang="en-US" altLang="ja-JP" dirty="0">
                <a:solidFill>
                  <a:srgbClr val="FFFF00"/>
                </a:solidFill>
                <a:latin typeface="Arial" charset="0"/>
                <a:cs typeface="Arial" charset="0"/>
              </a:rPr>
              <a:t> feature triggered </a:t>
            </a:r>
          </a:p>
          <a:p>
            <a:r>
              <a:rPr lang="en-US" altLang="ja-JP" dirty="0">
                <a:solidFill>
                  <a:srgbClr val="FFFF00"/>
                </a:solidFill>
                <a:latin typeface="Arial" charset="0"/>
                <a:cs typeface="Arial" charset="0"/>
              </a:rPr>
              <a:t>by earthquake ,electrical signal and water flow. The best solution for aseismic flow control in the water distribution system.</a:t>
            </a:r>
          </a:p>
          <a:p>
            <a:r>
              <a:rPr lang="en-US" altLang="ja-JP" dirty="0">
                <a:solidFill>
                  <a:srgbClr val="FFFF00"/>
                </a:solidFill>
                <a:latin typeface="Arial" charset="0"/>
                <a:cs typeface="Arial" charset="0"/>
              </a:rPr>
              <a:t>Adjustable Flange will make the removal/installation quick and easy for maintenance</a:t>
            </a:r>
            <a:endParaRPr lang="ja-JP" altLang="en-US" dirty="0">
              <a:latin typeface="Arial" charset="0"/>
              <a:cs typeface="Arial" charset="0"/>
            </a:endParaRPr>
          </a:p>
        </p:txBody>
      </p:sp>
      <p:pic>
        <p:nvPicPr>
          <p:cNvPr id="7" name="図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82" y="2818294"/>
            <a:ext cx="3564396" cy="20524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8618986" y="4669117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kumimoji="1" lang="ja-JP" alt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1" y="2762910"/>
            <a:ext cx="2017420" cy="2094208"/>
          </a:xfrm>
          <a:prstGeom prst="rect">
            <a:avLst/>
          </a:prstGeo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251847" y="176377"/>
            <a:ext cx="8686800" cy="10789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0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200" dirty="0">
                <a:latin typeface="Arial Black" panose="020B0A04020102020204" pitchFamily="34" charset="0"/>
              </a:rPr>
              <a:t>Adjustable Flanged 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latin typeface="Arial Black" panose="020B0A04020102020204" pitchFamily="34" charset="0"/>
              </a:rPr>
              <a:t>Emergency Shut Off Valve</a:t>
            </a:r>
            <a:endParaRPr lang="ja-JP" altLang="en-US" sz="32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70" b="70878" l="45674" r="96506"/>
                    </a14:imgEffect>
                  </a14:imgLayer>
                </a14:imgProps>
              </a:ext>
            </a:extLst>
          </a:blip>
          <a:srcRect l="42661" t="16306" b="23047"/>
          <a:stretch/>
        </p:blipFill>
        <p:spPr>
          <a:xfrm>
            <a:off x="2266121" y="2922103"/>
            <a:ext cx="2583575" cy="21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7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FF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t="10143" b="23047"/>
          <a:stretch/>
        </p:blipFill>
        <p:spPr>
          <a:xfrm>
            <a:off x="1063900" y="536713"/>
            <a:ext cx="7198789" cy="37371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正方形/長方形 3"/>
          <p:cNvSpPr/>
          <p:nvPr/>
        </p:nvSpPr>
        <p:spPr>
          <a:xfrm>
            <a:off x="178904" y="124239"/>
            <a:ext cx="8965096" cy="4899992"/>
          </a:xfrm>
          <a:prstGeom prst="rect">
            <a:avLst/>
          </a:prstGeom>
          <a:solidFill>
            <a:srgbClr val="FFFF93">
              <a:alpha val="65882"/>
            </a:srgb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021" y="554634"/>
            <a:ext cx="136166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 Black" panose="020B0A04020102020204" pitchFamily="34" charset="0"/>
              </a:rPr>
              <a:t>Features</a:t>
            </a:r>
            <a:endParaRPr kumimoji="1" lang="ja-JP" altLang="en-US" dirty="0">
              <a:latin typeface="Arial Black" panose="020B0A040201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5801" y="964092"/>
            <a:ext cx="8020876" cy="341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FF00"/>
              </a:buClr>
              <a:buFont typeface="Wingdings" panose="05000000000000000000" pitchFamily="2" charset="2"/>
              <a:buChar char="l"/>
            </a:pP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Shut off the pipeline in an emergency </a:t>
            </a:r>
          </a:p>
          <a:p>
            <a:pPr marL="285750" indent="-285750">
              <a:lnSpc>
                <a:spcPct val="200000"/>
              </a:lnSpc>
              <a:buClr>
                <a:srgbClr val="FFFF00"/>
              </a:buClr>
              <a:buFont typeface="Wingdings" panose="05000000000000000000" pitchFamily="2" charset="2"/>
              <a:buChar char="l"/>
            </a:pP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Various shut off ways with variety of sensing methods</a:t>
            </a:r>
          </a:p>
          <a:p>
            <a:pPr marL="285750" indent="-285750">
              <a:lnSpc>
                <a:spcPct val="200000"/>
              </a:lnSpc>
              <a:buClr>
                <a:srgbClr val="FFFF00"/>
              </a:buClr>
              <a:buFont typeface="Wingdings" panose="05000000000000000000" pitchFamily="2" charset="2"/>
              <a:buChar char="l"/>
            </a:pP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Reliable rocking devices</a:t>
            </a:r>
          </a:p>
          <a:p>
            <a:pPr marL="285750" indent="-285750">
              <a:lnSpc>
                <a:spcPct val="200000"/>
              </a:lnSpc>
              <a:buClr>
                <a:srgbClr val="FFFF00"/>
              </a:buClr>
              <a:buFont typeface="Wingdings" panose="05000000000000000000" pitchFamily="2" charset="2"/>
              <a:buChar char="l"/>
            </a:pP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Safe and secure shut off sequence</a:t>
            </a:r>
          </a:p>
          <a:p>
            <a:pPr marL="285750" indent="-285750">
              <a:lnSpc>
                <a:spcPct val="200000"/>
              </a:lnSpc>
              <a:buClr>
                <a:srgbClr val="FFFF00"/>
              </a:buClr>
              <a:buFont typeface="Wingdings" panose="05000000000000000000" pitchFamily="2" charset="2"/>
              <a:buChar char="l"/>
            </a:pP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Never fail to shut off during power outage</a:t>
            </a:r>
          </a:p>
          <a:p>
            <a:pPr marL="285750" indent="-285750">
              <a:lnSpc>
                <a:spcPct val="200000"/>
              </a:lnSpc>
              <a:buClr>
                <a:srgbClr val="FFFF00"/>
              </a:buClr>
              <a:buFont typeface="Wingdings" panose="05000000000000000000" pitchFamily="2" charset="2"/>
              <a:buChar char="l"/>
            </a:pP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conduct the operation inspection without shutting off the water supply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-1116013" y="16310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2229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31" y="3011054"/>
            <a:ext cx="3677312" cy="187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50" y="1102588"/>
            <a:ext cx="3320750" cy="1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925" name="Rectangle 29"/>
          <p:cNvSpPr>
            <a:spLocks noChangeArrowheads="1"/>
          </p:cNvSpPr>
          <p:nvPr/>
        </p:nvSpPr>
        <p:spPr bwMode="auto">
          <a:xfrm>
            <a:off x="5047284" y="1081225"/>
            <a:ext cx="35163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kumimoji="1" lang="en-US" altLang="ja-JP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examples of reservoir tanks for potable water.   E.S.O.V can be installed right after these reservoir tanks.</a:t>
            </a:r>
          </a:p>
        </p:txBody>
      </p:sp>
      <p:pic>
        <p:nvPicPr>
          <p:cNvPr id="5223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6" y="3010187"/>
            <a:ext cx="3362906" cy="189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685800" y="127718"/>
            <a:ext cx="7772400" cy="612348"/>
          </a:xfrm>
        </p:spPr>
        <p:txBody>
          <a:bodyPr/>
          <a:lstStyle/>
          <a:p>
            <a:r>
              <a:rPr kumimoji="1" lang="en-US" altLang="ja-JP" sz="3200" dirty="0">
                <a:latin typeface="Arial Black" panose="020B0A04020102020204" pitchFamily="34" charset="0"/>
                <a:cs typeface="Arial" panose="020B0604020202020204" pitchFamily="34" charset="0"/>
              </a:rPr>
              <a:t>The Role of E.S.O.V (1)</a:t>
            </a:r>
            <a:endParaRPr kumimoji="1" lang="ja-JP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4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-1116013" y="16310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325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63" y="1072802"/>
            <a:ext cx="3145559" cy="37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419350"/>
            <a:ext cx="3924301" cy="239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5824" name="Rectangle 16"/>
          <p:cNvSpPr>
            <a:spLocks noChangeArrowheads="1"/>
          </p:cNvSpPr>
          <p:nvPr/>
        </p:nvSpPr>
        <p:spPr bwMode="auto">
          <a:xfrm>
            <a:off x="226626" y="1283121"/>
            <a:ext cx="4528867" cy="83099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Outlet pipe from the reservoir buried underground</a:t>
            </a:r>
            <a:endParaRPr lang="ja-JP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685800" y="136954"/>
            <a:ext cx="7772400" cy="612348"/>
          </a:xfrm>
        </p:spPr>
        <p:txBody>
          <a:bodyPr/>
          <a:lstStyle/>
          <a:p>
            <a:r>
              <a:rPr kumimoji="1" lang="en-US" altLang="ja-JP" sz="3200" dirty="0">
                <a:latin typeface="Arial Black" panose="020B0A04020102020204" pitchFamily="34" charset="0"/>
                <a:cs typeface="Arial" panose="020B0604020202020204" pitchFamily="34" charset="0"/>
              </a:rPr>
              <a:t>The Role of E.S.O.V (2)</a:t>
            </a:r>
            <a:endParaRPr kumimoji="1" lang="ja-JP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4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-1116013" y="16310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427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25" y="2560143"/>
            <a:ext cx="3913749" cy="238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86740"/>
            <a:ext cx="3854450" cy="222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7868" name="Rectangle 12"/>
          <p:cNvSpPr>
            <a:spLocks noChangeArrowheads="1"/>
          </p:cNvSpPr>
          <p:nvPr/>
        </p:nvSpPr>
        <p:spPr bwMode="auto">
          <a:xfrm>
            <a:off x="4464050" y="815430"/>
            <a:ext cx="4431472" cy="163121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Earthquake may cause damages by;</a:t>
            </a:r>
          </a:p>
          <a:p>
            <a:pPr marL="361950" indent="-180975">
              <a:buFont typeface="Arial" panose="020B0604020202020204" pitchFamily="34" charset="0"/>
              <a:buChar char="•"/>
              <a:defRPr/>
            </a:pPr>
            <a:r>
              <a:rPr lang="en-US" altLang="ja-JP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Strong bounce and roll</a:t>
            </a:r>
          </a:p>
          <a:p>
            <a:pPr marL="361950" indent="-180975">
              <a:buFont typeface="Arial" panose="020B0604020202020204" pitchFamily="34" charset="0"/>
              <a:buChar char="•"/>
              <a:defRPr/>
            </a:pPr>
            <a:r>
              <a:rPr lang="en-US" altLang="ja-JP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Landslide</a:t>
            </a:r>
          </a:p>
          <a:p>
            <a:pPr marL="361950" indent="-180975">
              <a:buFont typeface="Arial" panose="020B0604020202020204" pitchFamily="34" charset="0"/>
              <a:buChar char="•"/>
              <a:defRPr/>
            </a:pPr>
            <a:r>
              <a:rPr lang="en-US" altLang="ja-JP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Collapse and fall</a:t>
            </a:r>
          </a:p>
          <a:p>
            <a:pPr marL="361950" indent="-180975">
              <a:buFont typeface="Arial" panose="020B0604020202020204" pitchFamily="34" charset="0"/>
              <a:buChar char="•"/>
              <a:defRPr/>
            </a:pPr>
            <a:r>
              <a:rPr lang="en-US" altLang="ja-JP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Uplift and swell of land</a:t>
            </a:r>
          </a:p>
        </p:txBody>
      </p:sp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4" y="2978944"/>
            <a:ext cx="3014827" cy="197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685800" y="136953"/>
            <a:ext cx="7772400" cy="612348"/>
          </a:xfrm>
        </p:spPr>
        <p:txBody>
          <a:bodyPr/>
          <a:lstStyle/>
          <a:p>
            <a:r>
              <a:rPr kumimoji="1" lang="en-US" altLang="ja-JP" sz="3200" dirty="0">
                <a:latin typeface="Arial Black" panose="020B0A04020102020204" pitchFamily="34" charset="0"/>
                <a:cs typeface="Arial" panose="020B0604020202020204" pitchFamily="34" charset="0"/>
              </a:rPr>
              <a:t>The Role of E.S.O.V (3)</a:t>
            </a:r>
            <a:endParaRPr kumimoji="1" lang="ja-JP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7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-1116013" y="16310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530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8" y="2281238"/>
            <a:ext cx="400049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4" y="980210"/>
            <a:ext cx="3972314" cy="253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891" name="Rectangle 11"/>
          <p:cNvSpPr>
            <a:spLocks noChangeArrowheads="1"/>
          </p:cNvSpPr>
          <p:nvPr/>
        </p:nvSpPr>
        <p:spPr bwMode="auto">
          <a:xfrm>
            <a:off x="4313915" y="983087"/>
            <a:ext cx="4374312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Water main break &amp; come off</a:t>
            </a:r>
            <a:endParaRPr lang="ja-JP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378892" name="Rectangle 12"/>
          <p:cNvSpPr>
            <a:spLocks noChangeArrowheads="1"/>
          </p:cNvSpPr>
          <p:nvPr/>
        </p:nvSpPr>
        <p:spPr bwMode="auto">
          <a:xfrm>
            <a:off x="1084927" y="3974366"/>
            <a:ext cx="3239426" cy="83099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Air-Valve broken by water hammer</a:t>
            </a:r>
            <a:endParaRPr lang="ja-JP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685800" y="146191"/>
            <a:ext cx="7772400" cy="612348"/>
          </a:xfrm>
        </p:spPr>
        <p:txBody>
          <a:bodyPr/>
          <a:lstStyle/>
          <a:p>
            <a:r>
              <a:rPr kumimoji="1" lang="en-US" altLang="ja-JP" sz="3200" dirty="0">
                <a:latin typeface="Arial Black" panose="020B0A04020102020204" pitchFamily="34" charset="0"/>
                <a:cs typeface="Arial" panose="020B0604020202020204" pitchFamily="34" charset="0"/>
              </a:rPr>
              <a:t>The Role of E.S.O.V (4)</a:t>
            </a:r>
            <a:endParaRPr kumimoji="1" lang="ja-JP" alt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4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8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1" grpId="0" animBg="1"/>
      <p:bldP spid="37889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7|2.9|2.5|2.8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2.5|2.8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PresentationPro_WaterWaves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ationPro_WaterWaves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C8C175A-7840-401E-9817-4267B5275B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7163</TotalTime>
  <Words>2540</Words>
  <Application>Microsoft Office PowerPoint</Application>
  <PresentationFormat>画面に合わせる (16:9)</PresentationFormat>
  <Paragraphs>371</Paragraphs>
  <Slides>24</Slides>
  <Notes>24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37" baseType="lpstr">
      <vt:lpstr>Meiryo UI</vt:lpstr>
      <vt:lpstr>ＭＳ Ｐゴシック</vt:lpstr>
      <vt:lpstr>游ゴシック</vt:lpstr>
      <vt:lpstr>Arial</vt:lpstr>
      <vt:lpstr>Arial Black</vt:lpstr>
      <vt:lpstr>Calibri</vt:lpstr>
      <vt:lpstr>Eras Bold ITC</vt:lpstr>
      <vt:lpstr>Tahoma</vt:lpstr>
      <vt:lpstr>Trebuchet MS</vt:lpstr>
      <vt:lpstr>Verdana</vt:lpstr>
      <vt:lpstr>Wingdings</vt:lpstr>
      <vt:lpstr>PresentationPro_WaterWavesWide</vt:lpstr>
      <vt:lpstr>1_PresentationPro_WaterWavesWide</vt:lpstr>
      <vt:lpstr>Product Showcase</vt:lpstr>
      <vt:lpstr>PowerPoint プレゼンテーション</vt:lpstr>
      <vt:lpstr>Our Signature Products for waterworks</vt:lpstr>
      <vt:lpstr>PowerPoint プレゼンテーション</vt:lpstr>
      <vt:lpstr>PowerPoint プレゼンテーション</vt:lpstr>
      <vt:lpstr>The Role of E.S.O.V (1)</vt:lpstr>
      <vt:lpstr>The Role of E.S.O.V (2)</vt:lpstr>
      <vt:lpstr>The Role of E.S.O.V (3)</vt:lpstr>
      <vt:lpstr>The Role of E.S.O.V (4)</vt:lpstr>
      <vt:lpstr>The Role of E.S.O.V (5)</vt:lpstr>
      <vt:lpstr>The Role of E.S.O.V (6)</vt:lpstr>
      <vt:lpstr>The Role of E.S.O.V (7)</vt:lpstr>
      <vt:lpstr>The Role of E.S.O.V (8)</vt:lpstr>
      <vt:lpstr>The Role of E.S.O.V (8)</vt:lpstr>
      <vt:lpstr>PowerPoint プレゼンテーション</vt:lpstr>
      <vt:lpstr>Case and Cost</vt:lpstr>
      <vt:lpstr>Case; Tokyo Metropolitan Government</vt:lpstr>
      <vt:lpstr>Example of Life Cycle Cost </vt:lpstr>
      <vt:lpstr>Quick Closing Gate</vt:lpstr>
      <vt:lpstr>Cavitation Damage in Waterworks</vt:lpstr>
      <vt:lpstr>Our Control Valves  with Cavitation Suppression Features</vt:lpstr>
      <vt:lpstr>Global Sales Coverage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三潴 謙一</dc:creator>
  <dc:description>2010 animated water powerpoint template from presentationpro.com</dc:description>
  <cp:lastModifiedBy>松本 岳(Takaki Matsumoto)</cp:lastModifiedBy>
  <cp:revision>819</cp:revision>
  <cp:lastPrinted>2026-03-06T05:09:14Z</cp:lastPrinted>
  <dcterms:created xsi:type="dcterms:W3CDTF">2014-10-21T00:29:12Z</dcterms:created>
  <dcterms:modified xsi:type="dcterms:W3CDTF">2026-03-11T23:53:36Z</dcterms:modified>
  <cp:category>2010 抽象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TC018813439991</vt:lpwstr>
  </property>
</Properties>
</file>