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4"/>
  </p:sldMasterIdLst>
  <p:notesMasterIdLst>
    <p:notesMasterId r:id="rId19"/>
  </p:notesMasterIdLst>
  <p:handoutMasterIdLst>
    <p:handoutMasterId r:id="rId20"/>
  </p:handoutMasterIdLst>
  <p:sldIdLst>
    <p:sldId id="1803" r:id="rId5"/>
    <p:sldId id="1804" r:id="rId6"/>
    <p:sldId id="1819" r:id="rId7"/>
    <p:sldId id="1806" r:id="rId8"/>
    <p:sldId id="1831" r:id="rId9"/>
    <p:sldId id="1808" r:id="rId10"/>
    <p:sldId id="1837" r:id="rId11"/>
    <p:sldId id="1822" r:id="rId12"/>
    <p:sldId id="1809" r:id="rId13"/>
    <p:sldId id="1836" r:id="rId14"/>
    <p:sldId id="1810" r:id="rId15"/>
    <p:sldId id="1840" r:id="rId16"/>
    <p:sldId id="1839" r:id="rId17"/>
    <p:sldId id="1830" r:id="rId18"/>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12"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F5F35"/>
    <a:srgbClr val="253B6B"/>
    <a:srgbClr val="003300"/>
    <a:srgbClr val="92D050"/>
    <a:srgbClr val="CCFFCC"/>
    <a:srgbClr val="BEBEBE"/>
    <a:srgbClr val="FF6600"/>
    <a:srgbClr val="2F5597"/>
    <a:srgbClr val="AF01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680" autoAdjust="0"/>
    <p:restoredTop sz="68685" autoAdjust="0"/>
  </p:normalViewPr>
  <p:slideViewPr>
    <p:cSldViewPr>
      <p:cViewPr varScale="1">
        <p:scale>
          <a:sx n="75" d="100"/>
          <a:sy n="75" d="100"/>
        </p:scale>
        <p:origin x="2832" y="72"/>
      </p:cViewPr>
      <p:guideLst>
        <p:guide orient="horz" pos="3112"/>
        <p:guide pos="312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0"/>
    </p:cViewPr>
  </p:sorterViewPr>
  <p:notesViewPr>
    <p:cSldViewPr>
      <p:cViewPr varScale="1">
        <p:scale>
          <a:sx n="79" d="100"/>
          <a:sy n="79" d="100"/>
        </p:scale>
        <p:origin x="3972" y="84"/>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ardo II De Guzman" userId="S::rdeguzman.consultant@adb.org::596eee06-695b-4a98-810c-60ca54107358" providerId="AD" clId="Web-{3F682A09-B1EA-A037-0A71-D5888D4FC854}"/>
    <pc:docChg chg="mod modMainMaster">
      <pc:chgData name="Ricardo II De Guzman" userId="S::rdeguzman.consultant@adb.org::596eee06-695b-4a98-810c-60ca54107358" providerId="AD" clId="Web-{3F682A09-B1EA-A037-0A71-D5888D4FC854}" dt="2023-07-25T04:52:48.464" v="1" actId="33475"/>
      <pc:docMkLst>
        <pc:docMk/>
      </pc:docMkLst>
      <pc:sldMasterChg chg="addSp">
        <pc:chgData name="Ricardo II De Guzman" userId="S::rdeguzman.consultant@adb.org::596eee06-695b-4a98-810c-60ca54107358" providerId="AD" clId="Web-{3F682A09-B1EA-A037-0A71-D5888D4FC854}" dt="2023-07-25T04:52:48.464" v="0" actId="33475"/>
        <pc:sldMasterMkLst>
          <pc:docMk/>
          <pc:sldMasterMk cId="1431437630" sldId="2147483726"/>
        </pc:sldMasterMkLst>
        <pc:spChg chg="add">
          <ac:chgData name="Ricardo II De Guzman" userId="S::rdeguzman.consultant@adb.org::596eee06-695b-4a98-810c-60ca54107358" providerId="AD" clId="Web-{3F682A09-B1EA-A037-0A71-D5888D4FC854}" dt="2023-07-25T04:52:48.464" v="0" actId="33475"/>
          <ac:spMkLst>
            <pc:docMk/>
            <pc:sldMasterMk cId="1431437630" sldId="2147483726"/>
            <ac:spMk id="5" creationId="{C3CB42B7-CA97-4C2A-4408-7AEFD87A8DF7}"/>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4"/>
            <a:ext cx="2918831" cy="495029"/>
          </a:xfrm>
          <a:prstGeom prst="rect">
            <a:avLst/>
          </a:prstGeom>
        </p:spPr>
        <p:txBody>
          <a:bodyPr vert="horz" lIns="94842" tIns="47420" rIns="94842" bIns="47420"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15377" y="4"/>
            <a:ext cx="2918831" cy="495029"/>
          </a:xfrm>
          <a:prstGeom prst="rect">
            <a:avLst/>
          </a:prstGeom>
        </p:spPr>
        <p:txBody>
          <a:bodyPr vert="horz" lIns="94842" tIns="47420" rIns="94842" bIns="47420" rtlCol="0"/>
          <a:lstStyle>
            <a:lvl1pPr algn="r">
              <a:defRPr sz="1300"/>
            </a:lvl1pPr>
          </a:lstStyle>
          <a:p>
            <a:fld id="{BEA514B7-23D6-416C-9C9E-2DA47A632AC8}" type="datetimeFigureOut">
              <a:rPr kumimoji="1" lang="ja-JP" altLang="en-US" smtClean="0"/>
              <a:t>2023/7/24</a:t>
            </a:fld>
            <a:endParaRPr kumimoji="1" lang="ja-JP" altLang="en-US"/>
          </a:p>
        </p:txBody>
      </p:sp>
      <p:sp>
        <p:nvSpPr>
          <p:cNvPr id="4" name="フッター プレースホルダー 3"/>
          <p:cNvSpPr>
            <a:spLocks noGrp="1"/>
          </p:cNvSpPr>
          <p:nvPr>
            <p:ph type="ftr" sz="quarter" idx="2"/>
          </p:nvPr>
        </p:nvSpPr>
        <p:spPr>
          <a:xfrm>
            <a:off x="3" y="9371287"/>
            <a:ext cx="2918831" cy="495028"/>
          </a:xfrm>
          <a:prstGeom prst="rect">
            <a:avLst/>
          </a:prstGeom>
        </p:spPr>
        <p:txBody>
          <a:bodyPr vert="horz" lIns="94842" tIns="47420" rIns="94842" bIns="47420"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15377" y="9371287"/>
            <a:ext cx="2918831" cy="495028"/>
          </a:xfrm>
          <a:prstGeom prst="rect">
            <a:avLst/>
          </a:prstGeom>
        </p:spPr>
        <p:txBody>
          <a:bodyPr vert="horz" lIns="94842" tIns="47420" rIns="94842" bIns="47420" rtlCol="0" anchor="b"/>
          <a:lstStyle>
            <a:lvl1pPr algn="r">
              <a:defRPr sz="1300"/>
            </a:lvl1pPr>
          </a:lstStyle>
          <a:p>
            <a:fld id="{0233B5A8-3193-4186-A024-3DA8A6B5FA73}" type="slidenum">
              <a:rPr kumimoji="1" lang="ja-JP" altLang="en-US" smtClean="0"/>
              <a:t>‹#›</a:t>
            </a:fld>
            <a:endParaRPr kumimoji="1" lang="ja-JP" altLang="en-US"/>
          </a:p>
        </p:txBody>
      </p:sp>
    </p:spTree>
    <p:extLst>
      <p:ext uri="{BB962C8B-B14F-4D97-AF65-F5344CB8AC3E}">
        <p14:creationId xmlns:p14="http://schemas.microsoft.com/office/powerpoint/2010/main" val="602286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4"/>
            <a:ext cx="2918831" cy="495029"/>
          </a:xfrm>
          <a:prstGeom prst="rect">
            <a:avLst/>
          </a:prstGeom>
        </p:spPr>
        <p:txBody>
          <a:bodyPr vert="horz" lIns="94842" tIns="47420" rIns="94842" bIns="47420"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5377" y="4"/>
            <a:ext cx="2918831" cy="495029"/>
          </a:xfrm>
          <a:prstGeom prst="rect">
            <a:avLst/>
          </a:prstGeom>
        </p:spPr>
        <p:txBody>
          <a:bodyPr vert="horz" lIns="94842" tIns="47420" rIns="94842" bIns="47420" rtlCol="0"/>
          <a:lstStyle>
            <a:lvl1pPr algn="r">
              <a:defRPr sz="1300"/>
            </a:lvl1pPr>
          </a:lstStyle>
          <a:p>
            <a:fld id="{9463A968-022B-4FE4-B5D9-082EF52DB427}" type="datetimeFigureOut">
              <a:rPr kumimoji="1" lang="ja-JP" altLang="en-US" smtClean="0"/>
              <a:t>2023/7/24</a:t>
            </a:fld>
            <a:endParaRPr kumimoji="1" lang="ja-JP" altLang="en-US"/>
          </a:p>
        </p:txBody>
      </p:sp>
      <p:sp>
        <p:nvSpPr>
          <p:cNvPr id="4" name="スライド イメージ プレースホルダー 3"/>
          <p:cNvSpPr>
            <a:spLocks noGrp="1" noRot="1" noChangeAspect="1"/>
          </p:cNvSpPr>
          <p:nvPr>
            <p:ph type="sldImg" idx="2"/>
          </p:nvPr>
        </p:nvSpPr>
        <p:spPr>
          <a:xfrm>
            <a:off x="962025" y="1231900"/>
            <a:ext cx="4811713" cy="3332163"/>
          </a:xfrm>
          <a:prstGeom prst="rect">
            <a:avLst/>
          </a:prstGeom>
          <a:noFill/>
          <a:ln w="12700">
            <a:solidFill>
              <a:prstClr val="black"/>
            </a:solidFill>
          </a:ln>
        </p:spPr>
        <p:txBody>
          <a:bodyPr vert="horz" lIns="94842" tIns="47420" rIns="94842" bIns="47420"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4842" tIns="47420" rIns="94842" bIns="474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371287"/>
            <a:ext cx="2918831" cy="495028"/>
          </a:xfrm>
          <a:prstGeom prst="rect">
            <a:avLst/>
          </a:prstGeom>
        </p:spPr>
        <p:txBody>
          <a:bodyPr vert="horz" lIns="94842" tIns="47420" rIns="94842" bIns="4742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5377" y="9371287"/>
            <a:ext cx="2918831" cy="495028"/>
          </a:xfrm>
          <a:prstGeom prst="rect">
            <a:avLst/>
          </a:prstGeom>
        </p:spPr>
        <p:txBody>
          <a:bodyPr vert="horz" lIns="94842" tIns="47420" rIns="94842" bIns="47420" rtlCol="0" anchor="b"/>
          <a:lstStyle>
            <a:lvl1pPr algn="r">
              <a:defRPr sz="1300"/>
            </a:lvl1pPr>
          </a:lstStyle>
          <a:p>
            <a:fld id="{114EACD3-8570-447E-B057-07B0BCFBB80A}" type="slidenum">
              <a:rPr kumimoji="1" lang="ja-JP" altLang="en-US" smtClean="0"/>
              <a:t>‹#›</a:t>
            </a:fld>
            <a:endParaRPr kumimoji="1" lang="ja-JP" altLang="en-US"/>
          </a:p>
        </p:txBody>
      </p:sp>
    </p:spTree>
    <p:extLst>
      <p:ext uri="{BB962C8B-B14F-4D97-AF65-F5344CB8AC3E}">
        <p14:creationId xmlns:p14="http://schemas.microsoft.com/office/powerpoint/2010/main" val="22149152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Good Afternoon</a:t>
            </a:r>
          </a:p>
          <a:p>
            <a:r>
              <a:rPr kumimoji="1" lang="en-US" altLang="ja-JP" dirty="0"/>
              <a:t>My name is </a:t>
            </a:r>
            <a:r>
              <a:rPr kumimoji="1" lang="en-US" altLang="ja-JP" dirty="0" err="1"/>
              <a:t>Kentaro</a:t>
            </a:r>
            <a:r>
              <a:rPr kumimoji="1" lang="en-US" altLang="ja-JP" dirty="0"/>
              <a:t> Toda of </a:t>
            </a:r>
            <a:r>
              <a:rPr kumimoji="1" lang="en-US" altLang="ja-JP" dirty="0" err="1"/>
              <a:t>Yachiyo</a:t>
            </a:r>
            <a:r>
              <a:rPr kumimoji="1" lang="en-US" altLang="ja-JP" dirty="0"/>
              <a:t> Engineering.</a:t>
            </a:r>
          </a:p>
          <a:p>
            <a:r>
              <a:rPr kumimoji="1" lang="en-US" altLang="ja-JP" dirty="0"/>
              <a:t>I would like to introduce our system called RIAD, which can measure the amount of debris transported in rivers.</a:t>
            </a:r>
          </a:p>
          <a:p>
            <a:endParaRPr kumimoji="1" lang="en-US" altLang="ja-JP" dirty="0"/>
          </a:p>
          <a:p>
            <a:r>
              <a:rPr kumimoji="1" lang="ja-JP" altLang="en-US" dirty="0"/>
              <a:t>八千代エンジニヤリングの戸田と申します。</a:t>
            </a:r>
            <a:endParaRPr kumimoji="1" lang="en-US" altLang="ja-JP" dirty="0"/>
          </a:p>
          <a:p>
            <a:r>
              <a:rPr kumimoji="1" lang="ja-JP" altLang="en-US" dirty="0"/>
              <a:t>今回、私が紹介するのは、河川ごみの輸送量を測定する</a:t>
            </a:r>
            <a:r>
              <a:rPr kumimoji="1" lang="en-US" altLang="ja-JP" dirty="0"/>
              <a:t>RIAD</a:t>
            </a:r>
            <a:r>
              <a:rPr kumimoji="1" lang="ja-JP" altLang="en-US" dirty="0"/>
              <a:t>というシステムです。</a:t>
            </a:r>
            <a:endParaRPr kumimoji="1" lang="en-US" altLang="ja-JP" dirty="0"/>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1</a:t>
            </a:fld>
            <a:endParaRPr kumimoji="1" lang="ja-JP" altLang="en-US"/>
          </a:p>
        </p:txBody>
      </p:sp>
    </p:spTree>
    <p:extLst>
      <p:ext uri="{BB962C8B-B14F-4D97-AF65-F5344CB8AC3E}">
        <p14:creationId xmlns:p14="http://schemas.microsoft.com/office/powerpoint/2010/main" val="253139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 screen of the analysis results in RIAD on the cloud.</a:t>
            </a:r>
          </a:p>
          <a:p>
            <a:r>
              <a:rPr kumimoji="1" lang="en-US" altLang="ja-JP" dirty="0"/>
              <a:t>As you can see, graphs can also be shown to visually monitor the amount of riverine debris.</a:t>
            </a:r>
          </a:p>
          <a:p>
            <a:endParaRPr kumimoji="1" lang="en-US" altLang="ja-JP" dirty="0"/>
          </a:p>
          <a:p>
            <a:r>
              <a:rPr kumimoji="1" lang="ja-JP" altLang="en-US" dirty="0"/>
              <a:t>これは、クラウド上の</a:t>
            </a:r>
            <a:r>
              <a:rPr kumimoji="1" lang="en-US" altLang="ja-JP" dirty="0"/>
              <a:t>RIAD</a:t>
            </a:r>
            <a:r>
              <a:rPr kumimoji="1" lang="ja-JP" altLang="en-US" dirty="0" err="1"/>
              <a:t>での</a:t>
            </a:r>
            <a:r>
              <a:rPr kumimoji="1" lang="ja-JP" altLang="en-US" dirty="0"/>
              <a:t>解析結果の画面です。</a:t>
            </a:r>
            <a:endParaRPr kumimoji="1" lang="en-US" altLang="ja-JP" dirty="0"/>
          </a:p>
          <a:p>
            <a:r>
              <a:rPr kumimoji="1" lang="ja-JP" altLang="en-US" dirty="0"/>
              <a:t>このように、グラフで河川ごみの輸送量を視覚的に把握することも可能です。</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10</a:t>
            </a:fld>
            <a:endParaRPr kumimoji="1" lang="ja-JP" altLang="en-US"/>
          </a:p>
        </p:txBody>
      </p:sp>
    </p:spTree>
    <p:extLst>
      <p:ext uri="{BB962C8B-B14F-4D97-AF65-F5344CB8AC3E}">
        <p14:creationId xmlns:p14="http://schemas.microsoft.com/office/powerpoint/2010/main" val="1222936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 what can we achieve with RIAD?</a:t>
            </a:r>
          </a:p>
          <a:p>
            <a:r>
              <a:rPr kumimoji="1" lang="en-US" altLang="ja-JP" dirty="0"/>
              <a:t>RIAD can determine the amount of floating debris transported at a point.</a:t>
            </a:r>
          </a:p>
          <a:p>
            <a:r>
              <a:rPr kumimoji="1" lang="en-US" altLang="ja-JP" dirty="0"/>
              <a:t>It acquires data not only at a single point, but also upstream and downstream of a river and its tributaries, thus obtaining data for the entire watershed.</a:t>
            </a:r>
          </a:p>
          <a:p>
            <a:r>
              <a:rPr kumimoji="1" lang="en-US" altLang="ja-JP" dirty="0"/>
              <a:t>The results are then visualized as areal information by combining it with city OS, such as land use and population density. </a:t>
            </a:r>
          </a:p>
          <a:p>
            <a:r>
              <a:rPr kumimoji="1" lang="en-US" altLang="ja-JP" dirty="0"/>
              <a:t>Furthermore, social and economic indicators are combined and linked to specific measures such as river improvement,</a:t>
            </a:r>
            <a:r>
              <a:rPr kumimoji="1" lang="en-US" altLang="ja-JP" baseline="0" dirty="0"/>
              <a:t> debris</a:t>
            </a:r>
            <a:r>
              <a:rPr kumimoji="1" lang="en-US" altLang="ja-JP" dirty="0"/>
              <a:t> collection and so on.</a:t>
            </a:r>
          </a:p>
          <a:p>
            <a:r>
              <a:rPr kumimoji="1" lang="en-US" altLang="ja-JP" dirty="0"/>
              <a:t>In other words, based on objective data, measures can be efficiently implemented to reduce debris.</a:t>
            </a:r>
          </a:p>
          <a:p>
            <a:r>
              <a:rPr kumimoji="1" lang="en-US" altLang="ja-JP" dirty="0"/>
              <a:t>The effects of the measures also can be quantitatively evaluated by RIAD.</a:t>
            </a:r>
          </a:p>
          <a:p>
            <a:r>
              <a:rPr kumimoji="1" lang="en-US" altLang="ja-JP" dirty="0"/>
              <a:t>As a result, RIAD can contribute to the reduction of plastics in rivers and oceans..</a:t>
            </a:r>
          </a:p>
          <a:p>
            <a:endParaRPr kumimoji="1" lang="en-US" altLang="ja-JP" dirty="0"/>
          </a:p>
          <a:p>
            <a:r>
              <a:rPr kumimoji="1" lang="ja-JP" altLang="en-US" dirty="0"/>
              <a:t>では、</a:t>
            </a:r>
            <a:r>
              <a:rPr kumimoji="1" lang="en-US" altLang="ja-JP" dirty="0"/>
              <a:t>RIAD</a:t>
            </a:r>
            <a:r>
              <a:rPr kumimoji="1" lang="ja-JP" altLang="en-US" dirty="0"/>
              <a:t>で我々は何を達成できるのでしょうか。</a:t>
            </a:r>
            <a:endParaRPr kumimoji="1" lang="en-US" altLang="ja-JP" dirty="0"/>
          </a:p>
          <a:p>
            <a:r>
              <a:rPr kumimoji="1" lang="en-US" altLang="ja-JP" dirty="0"/>
              <a:t>RIAD</a:t>
            </a:r>
            <a:r>
              <a:rPr kumimoji="1" lang="ja-JP" altLang="en-US" dirty="0"/>
              <a:t>ではある地点の浮遊ごみの輸送量が把握できます。</a:t>
            </a:r>
            <a:endParaRPr kumimoji="1" lang="en-US" altLang="ja-JP" dirty="0"/>
          </a:p>
          <a:p>
            <a:r>
              <a:rPr kumimoji="1" lang="ja-JP" altLang="en-US" dirty="0"/>
              <a:t>一点だけの点データだけでなく、河川の上下流やその支流でもデータを取得し、流域全体のデータを取得。</a:t>
            </a:r>
            <a:endParaRPr kumimoji="1" lang="en-US" altLang="ja-JP" dirty="0"/>
          </a:p>
          <a:p>
            <a:r>
              <a:rPr kumimoji="1" lang="ja-JP" altLang="en-US" dirty="0"/>
              <a:t>そして、土地利用や人口密度など、都市</a:t>
            </a:r>
            <a:r>
              <a:rPr kumimoji="1" lang="en-US" altLang="ja-JP" dirty="0"/>
              <a:t>OS</a:t>
            </a:r>
            <a:r>
              <a:rPr kumimoji="1" lang="ja-JP" altLang="en-US" dirty="0"/>
              <a:t>と組み合わせることで、面的な情報として結果を見える化。</a:t>
            </a:r>
            <a:endParaRPr kumimoji="1" lang="en-US" altLang="ja-JP" dirty="0"/>
          </a:p>
          <a:p>
            <a:r>
              <a:rPr kumimoji="1" lang="ja-JP" altLang="en-US" dirty="0"/>
              <a:t>更に、社会・経済的な指標を合わせ、河川改修やごみの回収など、具体的な対策に結び付けます。</a:t>
            </a:r>
            <a:endParaRPr kumimoji="1" lang="en-US" altLang="ja-JP" dirty="0"/>
          </a:p>
          <a:p>
            <a:r>
              <a:rPr kumimoji="1" lang="ja-JP" altLang="en-US" dirty="0"/>
              <a:t>つまり、客観的なデータをもとに、効率的に河川ごみを削減するための対策を行うことができます。</a:t>
            </a:r>
            <a:endParaRPr kumimoji="1" lang="en-US" altLang="ja-JP" dirty="0"/>
          </a:p>
          <a:p>
            <a:r>
              <a:rPr kumimoji="1" lang="ja-JP" altLang="en-US" dirty="0"/>
              <a:t>そして対策による効果を</a:t>
            </a:r>
            <a:r>
              <a:rPr kumimoji="1" lang="en-US" altLang="ja-JP" dirty="0"/>
              <a:t>RIAD</a:t>
            </a:r>
            <a:r>
              <a:rPr kumimoji="1" lang="ja-JP" altLang="en-US" dirty="0"/>
              <a:t>によって定量的に評価。</a:t>
            </a:r>
            <a:endParaRPr kumimoji="1" lang="en-US" altLang="ja-JP" dirty="0"/>
          </a:p>
          <a:p>
            <a:r>
              <a:rPr kumimoji="1" lang="ja-JP" altLang="en-US" dirty="0"/>
              <a:t>結果的に、河川や海域でのプラスチック削減に貢献します。</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11</a:t>
            </a:fld>
            <a:endParaRPr kumimoji="1" lang="ja-JP" altLang="en-US"/>
          </a:p>
        </p:txBody>
      </p:sp>
    </p:spTree>
    <p:extLst>
      <p:ext uri="{BB962C8B-B14F-4D97-AF65-F5344CB8AC3E}">
        <p14:creationId xmlns:p14="http://schemas.microsoft.com/office/powerpoint/2010/main" val="679857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use of RIAD can play an important role in monitoring and reducing marine plastic pollution in Southeast Asia.</a:t>
            </a:r>
          </a:p>
          <a:p>
            <a:r>
              <a:rPr kumimoji="1" lang="en-US" altLang="ja-JP" dirty="0"/>
              <a:t>This is an example of the use of RIAD conducted in Brunei last year.</a:t>
            </a:r>
          </a:p>
          <a:p>
            <a:r>
              <a:rPr kumimoji="1" lang="en-US" altLang="ja-JP" dirty="0"/>
              <a:t>In this study, no equipment was installed. Only simple videos were taken using a smartphone, to identify the amount of anthropogenic debris transported.</a:t>
            </a:r>
          </a:p>
          <a:p>
            <a:endParaRPr kumimoji="1" lang="en-US" altLang="ja-JP" dirty="0"/>
          </a:p>
          <a:p>
            <a:r>
              <a:rPr kumimoji="1" lang="en-US" altLang="ja-JP" dirty="0"/>
              <a:t>RIAD</a:t>
            </a:r>
            <a:r>
              <a:rPr kumimoji="1" lang="ja-JP" altLang="en-US" dirty="0"/>
              <a:t>の活用は、東南アジアにおいても海洋プラスチック汚染のモニタリングと削減に重要な役割を果たします。</a:t>
            </a:r>
            <a:endParaRPr kumimoji="1" lang="en-US" altLang="ja-JP" dirty="0"/>
          </a:p>
          <a:p>
            <a:r>
              <a:rPr kumimoji="1" lang="ja-JP" altLang="en-US" dirty="0"/>
              <a:t>これは、昨年ブルネイで実施された</a:t>
            </a:r>
            <a:r>
              <a:rPr kumimoji="1" lang="en-US" altLang="ja-JP" dirty="0"/>
              <a:t>RIAD</a:t>
            </a:r>
            <a:r>
              <a:rPr kumimoji="1" lang="ja-JP" altLang="en-US" dirty="0"/>
              <a:t>の活用事例です。</a:t>
            </a:r>
            <a:endParaRPr kumimoji="1" lang="en-US" altLang="ja-JP" dirty="0"/>
          </a:p>
          <a:p>
            <a:r>
              <a:rPr kumimoji="1" lang="ja-JP" altLang="en-US" dirty="0"/>
              <a:t>この調査では、機器を設置していませんが、スマートフォンを用いて簡易的に動画を撮影し、人工系ごみの輸送量が把握できることが示されました。</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12</a:t>
            </a:fld>
            <a:endParaRPr kumimoji="1" lang="ja-JP" altLang="en-US"/>
          </a:p>
        </p:txBody>
      </p:sp>
    </p:spTree>
    <p:extLst>
      <p:ext uri="{BB962C8B-B14F-4D97-AF65-F5344CB8AC3E}">
        <p14:creationId xmlns:p14="http://schemas.microsoft.com/office/powerpoint/2010/main" val="3180990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introduce RIAD in the Asian region in the future, it is necessary to develop it in stages.</a:t>
            </a:r>
          </a:p>
          <a:p>
            <a:r>
              <a:rPr kumimoji="1" lang="en-US" altLang="ja-JP" dirty="0"/>
              <a:t>First, as Simple Equipment, we will conduct spot observations using smartphones and video cameras without spending much cost.</a:t>
            </a:r>
          </a:p>
          <a:p>
            <a:r>
              <a:rPr kumimoji="1" lang="en-US" altLang="ja-JP" dirty="0"/>
              <a:t>Then, as Intermediate Equipment, we will select several locations and install network camera equipment.</a:t>
            </a:r>
          </a:p>
          <a:p>
            <a:r>
              <a:rPr kumimoji="1" lang="en-US" altLang="ja-JP" dirty="0"/>
              <a:t>For Full-scale equipment, we will further increase the number of observation sites and publish the results on a website.</a:t>
            </a:r>
          </a:p>
          <a:p>
            <a:r>
              <a:rPr kumimoji="1" lang="en-US" altLang="ja-JP" dirty="0"/>
              <a:t>We will need to confirm the stakeholders such</a:t>
            </a:r>
            <a:r>
              <a:rPr kumimoji="1" lang="en-US" altLang="ja-JP" baseline="0" dirty="0"/>
              <a:t> as</a:t>
            </a:r>
            <a:r>
              <a:rPr kumimoji="1" lang="en-US" altLang="ja-JP" dirty="0"/>
              <a:t> the local country officials, increase the number of observation sites, and develop the monitoring system.</a:t>
            </a:r>
          </a:p>
          <a:p>
            <a:endParaRPr kumimoji="1" lang="en-US" altLang="ja-JP" dirty="0"/>
          </a:p>
          <a:p>
            <a:r>
              <a:rPr kumimoji="1" lang="ja-JP" altLang="en-US" dirty="0"/>
              <a:t>今後アジア地域で</a:t>
            </a:r>
            <a:r>
              <a:rPr kumimoji="1" lang="en-US" altLang="ja-JP" dirty="0"/>
              <a:t>RIAD</a:t>
            </a:r>
            <a:r>
              <a:rPr kumimoji="1" lang="ja-JP" altLang="en-US" dirty="0"/>
              <a:t>を導入していくには、段階的な展開が必要であると感じています。</a:t>
            </a:r>
            <a:endParaRPr kumimoji="1" lang="en-US" altLang="ja-JP" dirty="0"/>
          </a:p>
          <a:p>
            <a:r>
              <a:rPr kumimoji="1" lang="ja-JP" altLang="en-US" dirty="0"/>
              <a:t>まずは、</a:t>
            </a:r>
            <a:r>
              <a:rPr kumimoji="1" lang="en-US" altLang="ja-JP" dirty="0"/>
              <a:t>Simple Equipment</a:t>
            </a:r>
            <a:r>
              <a:rPr kumimoji="1" lang="ja-JP" altLang="en-US" dirty="0"/>
              <a:t>として、多くのコストをかけずに、スマートフォンやビデオカメラでの撮影で、スポットでの観測を行います。</a:t>
            </a:r>
            <a:endParaRPr kumimoji="1" lang="en-US" altLang="ja-JP" dirty="0"/>
          </a:p>
          <a:p>
            <a:r>
              <a:rPr kumimoji="1" lang="ja-JP" altLang="en-US" dirty="0"/>
              <a:t>その後、</a:t>
            </a:r>
            <a:r>
              <a:rPr kumimoji="1" lang="es-419" altLang="ja-JP" dirty="0"/>
              <a:t>Intermediate equipment</a:t>
            </a:r>
            <a:r>
              <a:rPr kumimoji="1" lang="ja-JP" altLang="en-US" dirty="0"/>
              <a:t>として、数カ所の地点を選定し、ネットワークカメラ機材を導入します。</a:t>
            </a:r>
            <a:endParaRPr kumimoji="1" lang="en-US" altLang="ja-JP" dirty="0"/>
          </a:p>
          <a:p>
            <a:r>
              <a:rPr kumimoji="1" lang="ja-JP" altLang="en-US" dirty="0"/>
              <a:t>さらに、</a:t>
            </a:r>
            <a:r>
              <a:rPr kumimoji="1" lang="en-US" altLang="ja-JP" dirty="0"/>
              <a:t>Full-scale equipment</a:t>
            </a:r>
            <a:r>
              <a:rPr kumimoji="1" lang="ja-JP" altLang="en-US" dirty="0"/>
              <a:t>では、観測地点を更に増やし、結果を</a:t>
            </a:r>
            <a:r>
              <a:rPr kumimoji="1" lang="en-US" altLang="ja-JP" dirty="0"/>
              <a:t>Web</a:t>
            </a:r>
            <a:r>
              <a:rPr kumimoji="1" lang="ja-JP" altLang="en-US" dirty="0"/>
              <a:t>サイトで公開します。</a:t>
            </a:r>
            <a:endParaRPr kumimoji="1" lang="en-US" altLang="ja-JP" dirty="0"/>
          </a:p>
          <a:p>
            <a:endParaRPr kumimoji="1" lang="en-US" altLang="ja-JP" dirty="0"/>
          </a:p>
          <a:p>
            <a:r>
              <a:rPr kumimoji="1" lang="ja-JP" altLang="en-US" dirty="0"/>
              <a:t>現地国の関係者の意向を確認しながら導入ヵ所を増やして、モニタリングを行えるように展開していく必要があります。</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13</a:t>
            </a:fld>
            <a:endParaRPr kumimoji="1" lang="ja-JP" altLang="en-US"/>
          </a:p>
        </p:txBody>
      </p:sp>
    </p:spTree>
    <p:extLst>
      <p:ext uri="{BB962C8B-B14F-4D97-AF65-F5344CB8AC3E}">
        <p14:creationId xmlns:p14="http://schemas.microsoft.com/office/powerpoint/2010/main" val="92450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Marine plastic pollution has</a:t>
            </a:r>
            <a:r>
              <a:rPr kumimoji="1" lang="en-US" altLang="ja-JP" baseline="0" dirty="0"/>
              <a:t> </a:t>
            </a:r>
            <a:r>
              <a:rPr kumimoji="1" lang="en-US" altLang="ja-JP" dirty="0"/>
              <a:t>become a global problem.</a:t>
            </a:r>
          </a:p>
          <a:p>
            <a:r>
              <a:rPr kumimoji="1" lang="en-US" altLang="ja-JP" dirty="0"/>
              <a:t>Marine plastic affects natural and social environment.</a:t>
            </a:r>
          </a:p>
          <a:p>
            <a:r>
              <a:rPr kumimoji="1" lang="en-US" altLang="ja-JP" dirty="0"/>
              <a:t>There are concerns about a number of negative effects that indirectly affect our lives, such as the destruction of ecosystems, a decrease in visitors and tourists, and an increase in plastic removal cost.</a:t>
            </a:r>
          </a:p>
          <a:p>
            <a:endParaRPr kumimoji="1" lang="en-US" altLang="ja-JP" dirty="0"/>
          </a:p>
          <a:p>
            <a:r>
              <a:rPr kumimoji="1" lang="ja-JP" altLang="en-US" dirty="0"/>
              <a:t>現在、海洋プラスチック汚染は、世界的な問題となっています。</a:t>
            </a:r>
            <a:endParaRPr kumimoji="1" lang="en-US" altLang="ja-JP" dirty="0"/>
          </a:p>
          <a:p>
            <a:r>
              <a:rPr kumimoji="1" lang="ja-JP" altLang="en-US" dirty="0"/>
              <a:t>海洋プラスチックは生物や自然環境への影響のみならず、景観の破壊や船舶の故障などをもたらすことがあります。</a:t>
            </a:r>
            <a:endParaRPr kumimoji="1" lang="en-US" altLang="ja-JP" dirty="0"/>
          </a:p>
          <a:p>
            <a:r>
              <a:rPr kumimoji="1" lang="ja-JP" altLang="en-US" dirty="0"/>
              <a:t>その結果、生態系の破壊、観光客の減少、プラスチックの撤去費用の増大など、間接的に我々の生活にもつながる数多くの悪影響が懸念されます。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2</a:t>
            </a:fld>
            <a:endParaRPr kumimoji="1" lang="ja-JP" altLang="en-US"/>
          </a:p>
        </p:txBody>
      </p:sp>
    </p:spTree>
    <p:extLst>
      <p:ext uri="{BB962C8B-B14F-4D97-AF65-F5344CB8AC3E}">
        <p14:creationId xmlns:p14="http://schemas.microsoft.com/office/powerpoint/2010/main" val="243326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Many plastics are said to flow out to the sea via rivers.</a:t>
            </a:r>
          </a:p>
          <a:p>
            <a:endParaRPr kumimoji="1" lang="en-US" altLang="ja-JP" dirty="0"/>
          </a:p>
          <a:p>
            <a:r>
              <a:rPr kumimoji="1" lang="en-US" altLang="ja-JP" dirty="0"/>
              <a:t>The photo on the left shows a large river after heavy rainfall, and many floating particles can be seen.</a:t>
            </a:r>
          </a:p>
          <a:p>
            <a:r>
              <a:rPr kumimoji="1" lang="en-US" altLang="ja-JP" dirty="0"/>
              <a:t>When it rains, plastics on the riverside are also washed into the river due to the rising water level.</a:t>
            </a:r>
          </a:p>
          <a:p>
            <a:endParaRPr kumimoji="1" lang="en-US" altLang="ja-JP" dirty="0"/>
          </a:p>
          <a:p>
            <a:r>
              <a:rPr kumimoji="1" lang="ja-JP" altLang="en-US" dirty="0"/>
              <a:t>多くのプラスチックは、河川を経由して海域に流出すると言われています。</a:t>
            </a:r>
            <a:endParaRPr kumimoji="1" lang="en-US" altLang="ja-JP" dirty="0"/>
          </a:p>
          <a:p>
            <a:r>
              <a:rPr kumimoji="1" lang="ja-JP" altLang="en-US" dirty="0"/>
              <a:t>左の写真は、大雨が降ったあとの大河川の様子ですが、多くの浮遊物が確認できます。</a:t>
            </a:r>
            <a:endParaRPr kumimoji="1" lang="en-US" altLang="ja-JP" dirty="0"/>
          </a:p>
          <a:p>
            <a:r>
              <a:rPr kumimoji="1" lang="ja-JP" altLang="en-US" dirty="0"/>
              <a:t>雨が降ると、陸域にあったプラスチックが流されて河川に流出します。</a:t>
            </a:r>
            <a:endParaRPr kumimoji="1" lang="en-US" altLang="ja-JP" dirty="0"/>
          </a:p>
          <a:p>
            <a:r>
              <a:rPr kumimoji="1" lang="ja-JP" altLang="en-US" dirty="0"/>
              <a:t>同時に、写真に示すように、河川岸にあるプラスチックも、水位の上昇によって河川に流出します。</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3</a:t>
            </a:fld>
            <a:endParaRPr kumimoji="1" lang="ja-JP" altLang="en-US"/>
          </a:p>
        </p:txBody>
      </p:sp>
    </p:spTree>
    <p:extLst>
      <p:ext uri="{BB962C8B-B14F-4D97-AF65-F5344CB8AC3E}">
        <p14:creationId xmlns:p14="http://schemas.microsoft.com/office/powerpoint/2010/main" val="39741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 explain what the RIAD system is.</a:t>
            </a:r>
          </a:p>
          <a:p>
            <a:endParaRPr kumimoji="1" lang="en-US" altLang="ja-JP" dirty="0"/>
          </a:p>
          <a:p>
            <a:r>
              <a:rPr kumimoji="1" lang="en-US" altLang="ja-JP" dirty="0"/>
              <a:t>RIAD, River Image Analysis for Debris Transport, is a system that uses this property to measure the amount of transported floating riverine debris.</a:t>
            </a:r>
          </a:p>
          <a:p>
            <a:r>
              <a:rPr kumimoji="1" lang="en-US" altLang="ja-JP" dirty="0"/>
              <a:t>Video images of the surface of river water from above a bridge are taken, looking downward. </a:t>
            </a:r>
          </a:p>
          <a:p>
            <a:r>
              <a:rPr kumimoji="1" lang="en-US" altLang="ja-JP" dirty="0"/>
              <a:t>By analyzing the video, the system automatically determines the amount of natural debris, such as grass and branches, and anthropogenic debris, such as plastics.</a:t>
            </a:r>
          </a:p>
          <a:p>
            <a:r>
              <a:rPr kumimoji="1" lang="en-US" altLang="ja-JP" dirty="0"/>
              <a:t>As shown in the graph, this makes it possible to determine the amount of floating debris over time. </a:t>
            </a:r>
          </a:p>
          <a:p>
            <a:endParaRPr kumimoji="1" lang="en-US" altLang="ja-JP" dirty="0"/>
          </a:p>
          <a:p>
            <a:r>
              <a:rPr kumimoji="1" lang="ja-JP" altLang="en-US" dirty="0"/>
              <a:t>河川ごみは、出水時に多く流出し、水面を浮遊するという性質があります。</a:t>
            </a:r>
            <a:endParaRPr kumimoji="1" lang="en-US" altLang="ja-JP" dirty="0"/>
          </a:p>
          <a:p>
            <a:r>
              <a:rPr kumimoji="1" lang="ja-JP" altLang="en-US" dirty="0"/>
              <a:t>その河川ごみの性質を利用して、河川ごみの輸送量を計測するシステムが、</a:t>
            </a:r>
            <a:r>
              <a:rPr kumimoji="1" lang="en-US" altLang="ja-JP" dirty="0"/>
              <a:t>RIAD, River Image Analysis for Debris transport</a:t>
            </a:r>
            <a:r>
              <a:rPr kumimoji="1" lang="ja-JP" altLang="en-US" dirty="0"/>
              <a:t>です。</a:t>
            </a:r>
            <a:endParaRPr kumimoji="1" lang="en-US" altLang="ja-JP" dirty="0"/>
          </a:p>
          <a:p>
            <a:r>
              <a:rPr kumimoji="1" lang="ja-JP" altLang="en-US" dirty="0"/>
              <a:t>まず、橋の上から河川水面を下向きに動画撮影します。その動画を</a:t>
            </a:r>
            <a:r>
              <a:rPr kumimoji="1" lang="en-US" altLang="ja-JP" dirty="0"/>
              <a:t>RIAD</a:t>
            </a:r>
            <a:r>
              <a:rPr kumimoji="1" lang="ja-JP" altLang="en-US" dirty="0"/>
              <a:t>で画像解析することで、草や枝などの自然系のごみと、プラスチックなどの人工系のごみの量を自動で判別します。</a:t>
            </a:r>
            <a:endParaRPr kumimoji="1" lang="en-US" altLang="ja-JP" dirty="0"/>
          </a:p>
          <a:p>
            <a:r>
              <a:rPr kumimoji="1" lang="ja-JP" altLang="en-US" dirty="0"/>
              <a:t>それにより、このグラフに示すように、浮遊ごみの量を時系列で把握することが可能となります。</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4</a:t>
            </a:fld>
            <a:endParaRPr kumimoji="1" lang="ja-JP" altLang="en-US"/>
          </a:p>
        </p:txBody>
      </p:sp>
    </p:spTree>
    <p:extLst>
      <p:ext uri="{BB962C8B-B14F-4D97-AF65-F5344CB8AC3E}">
        <p14:creationId xmlns:p14="http://schemas.microsoft.com/office/powerpoint/2010/main" val="289688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RIAD is software developed by the Tokyo University of Science and commercialized by our company, </a:t>
            </a:r>
            <a:r>
              <a:rPr kumimoji="1" lang="en-US" altLang="ja-JP" dirty="0" err="1"/>
              <a:t>Yachiyo</a:t>
            </a:r>
            <a:r>
              <a:rPr kumimoji="1" lang="en-US" altLang="ja-JP" dirty="0"/>
              <a:t> Engineering.</a:t>
            </a:r>
          </a:p>
          <a:p>
            <a:r>
              <a:rPr kumimoji="1" lang="en-US" altLang="ja-JP" dirty="0"/>
              <a:t>Our</a:t>
            </a:r>
            <a:r>
              <a:rPr kumimoji="1" lang="en-US" altLang="ja-JP" baseline="0" dirty="0"/>
              <a:t> </a:t>
            </a:r>
            <a:r>
              <a:rPr kumimoji="1" lang="en-US" altLang="ja-JP" dirty="0"/>
              <a:t>company is systemizing RIAD and implementing it in society.</a:t>
            </a:r>
          </a:p>
          <a:p>
            <a:endParaRPr kumimoji="1" lang="en-US" altLang="ja-JP" dirty="0"/>
          </a:p>
          <a:p>
            <a:r>
              <a:rPr kumimoji="1" lang="en-US" altLang="ja-JP" dirty="0"/>
              <a:t>RIAD</a:t>
            </a:r>
            <a:r>
              <a:rPr kumimoji="1" lang="ja-JP" altLang="en-US" dirty="0"/>
              <a:t>は、東京理科大学によって開発され、私の会社である八千代エンジニヤリングが製品化を行ったソフトウェアです。</a:t>
            </a:r>
            <a:endParaRPr kumimoji="1" lang="en-US" altLang="ja-JP" dirty="0"/>
          </a:p>
          <a:p>
            <a:r>
              <a:rPr kumimoji="1" lang="ja-JP" altLang="en-US" dirty="0"/>
              <a:t>我々の会社が、</a:t>
            </a:r>
            <a:r>
              <a:rPr kumimoji="1" lang="en-US" altLang="ja-JP" dirty="0"/>
              <a:t>RIAD</a:t>
            </a:r>
            <a:r>
              <a:rPr kumimoji="1" lang="ja-JP" altLang="en-US" dirty="0"/>
              <a:t>のシステム化や社会実装を行っています。</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5</a:t>
            </a:fld>
            <a:endParaRPr kumimoji="1" lang="ja-JP" altLang="en-US"/>
          </a:p>
        </p:txBody>
      </p:sp>
    </p:spTree>
    <p:extLst>
      <p:ext uri="{BB962C8B-B14F-4D97-AF65-F5344CB8AC3E}">
        <p14:creationId xmlns:p14="http://schemas.microsoft.com/office/powerpoint/2010/main" val="2748235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can use RIAD in cloud</a:t>
            </a:r>
            <a:r>
              <a:rPr kumimoji="1" lang="en-US" altLang="ja-JP" baseline="0" dirty="0"/>
              <a:t> system</a:t>
            </a:r>
            <a:r>
              <a:rPr kumimoji="1" lang="en-US" altLang="ja-JP" dirty="0"/>
              <a:t>.</a:t>
            </a:r>
          </a:p>
          <a:p>
            <a:r>
              <a:rPr kumimoji="1" lang="en-US" altLang="ja-JP" dirty="0"/>
              <a:t>By uploading the captured video and setting the analysis conditions, we can obtain the results of the analysis of the amount of floating debris transported.</a:t>
            </a:r>
          </a:p>
          <a:p>
            <a:endParaRPr kumimoji="1" lang="en-US" altLang="ja-JP" dirty="0"/>
          </a:p>
          <a:p>
            <a:r>
              <a:rPr kumimoji="1" lang="en-US" altLang="ja-JP" dirty="0"/>
              <a:t>RIAD</a:t>
            </a:r>
            <a:r>
              <a:rPr kumimoji="1" lang="ja-JP" altLang="en-US" dirty="0"/>
              <a:t>はクラウド上での利用をおこないます。</a:t>
            </a:r>
            <a:endParaRPr kumimoji="1" lang="en-US" altLang="ja-JP" dirty="0"/>
          </a:p>
          <a:p>
            <a:r>
              <a:rPr kumimoji="1" lang="ja-JP" altLang="en-US" dirty="0"/>
              <a:t>ユーザーは撮影された動画をアップロードし、解析の条件を浮遊設定します。これにより、ごみの輸送量の解析結果を得ることができます。</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6</a:t>
            </a:fld>
            <a:endParaRPr kumimoji="1" lang="ja-JP" altLang="en-US"/>
          </a:p>
        </p:txBody>
      </p:sp>
    </p:spTree>
    <p:extLst>
      <p:ext uri="{BB962C8B-B14F-4D97-AF65-F5344CB8AC3E}">
        <p14:creationId xmlns:p14="http://schemas.microsoft.com/office/powerpoint/2010/main" val="1681210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show</a:t>
            </a:r>
            <a:r>
              <a:rPr kumimoji="1" lang="en-US" altLang="ja-JP" baseline="0" dirty="0"/>
              <a:t>s the </a:t>
            </a:r>
            <a:r>
              <a:rPr kumimoji="1" lang="en-US" altLang="ja-JP" dirty="0"/>
              <a:t>equipment for video recording installed on the bridge.</a:t>
            </a:r>
          </a:p>
          <a:p>
            <a:r>
              <a:rPr kumimoji="1" lang="en-US" altLang="ja-JP" dirty="0"/>
              <a:t>For continuous observation of floating debris, power is provided by a solar panel.</a:t>
            </a:r>
          </a:p>
          <a:p>
            <a:r>
              <a:rPr kumimoji="1" lang="en-US" altLang="ja-JP" dirty="0"/>
              <a:t>A water gauge and camera will be installed to start recording when the water level rises during overflow.</a:t>
            </a:r>
          </a:p>
          <a:p>
            <a:r>
              <a:rPr kumimoji="1" lang="en-US" altLang="ja-JP" dirty="0"/>
              <a:t>The video taken is then transmitted to cloud by telecommunication equipment.</a:t>
            </a:r>
          </a:p>
          <a:p>
            <a:endParaRPr kumimoji="1" lang="en-US" altLang="ja-JP" dirty="0"/>
          </a:p>
          <a:p>
            <a:r>
              <a:rPr kumimoji="1" lang="ja-JP" altLang="en-US" dirty="0"/>
              <a:t>これは橋に取り付けられた動画撮影のための機材です。</a:t>
            </a:r>
            <a:endParaRPr kumimoji="1" lang="en-US" altLang="ja-JP" dirty="0"/>
          </a:p>
          <a:p>
            <a:r>
              <a:rPr kumimoji="1" lang="ja-JP" altLang="en-US" dirty="0"/>
              <a:t>継続的に浮遊ごみの観測を行う場合、ソーラーパネルによって電源を確保します。</a:t>
            </a:r>
            <a:endParaRPr kumimoji="1" lang="en-US" altLang="ja-JP" dirty="0"/>
          </a:p>
          <a:p>
            <a:r>
              <a:rPr kumimoji="1" lang="ja-JP" altLang="en-US" dirty="0"/>
              <a:t>水位計とカメラを取り付け、出水時に水位が上昇したときに録画を開始します。</a:t>
            </a:r>
            <a:endParaRPr kumimoji="1" lang="en-US" altLang="ja-JP" dirty="0"/>
          </a:p>
          <a:p>
            <a:r>
              <a:rPr kumimoji="1" lang="ja-JP" altLang="en-US" dirty="0"/>
              <a:t>そして通信機器により撮影した動画がクラウドに転送されます。</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7</a:t>
            </a:fld>
            <a:endParaRPr kumimoji="1" lang="ja-JP" altLang="en-US"/>
          </a:p>
        </p:txBody>
      </p:sp>
    </p:spTree>
    <p:extLst>
      <p:ext uri="{BB962C8B-B14F-4D97-AF65-F5344CB8AC3E}">
        <p14:creationId xmlns:p14="http://schemas.microsoft.com/office/powerpoint/2010/main" val="1536162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simple observations, videos can be taken with video cameras,</a:t>
            </a:r>
            <a:r>
              <a:rPr kumimoji="1" lang="en-US" altLang="ja-JP" baseline="0" dirty="0"/>
              <a:t> </a:t>
            </a:r>
            <a:r>
              <a:rPr kumimoji="1" lang="en-US" altLang="ja-JP" dirty="0"/>
              <a:t>interval cameras or</a:t>
            </a:r>
            <a:r>
              <a:rPr kumimoji="1" lang="en-US" altLang="ja-JP" baseline="0" dirty="0"/>
              <a:t> </a:t>
            </a:r>
            <a:r>
              <a:rPr kumimoji="1" lang="en-US" altLang="ja-JP" dirty="0"/>
              <a:t>smartphone.</a:t>
            </a:r>
          </a:p>
          <a:p>
            <a:endParaRPr kumimoji="1" lang="en-US" altLang="ja-JP" dirty="0"/>
          </a:p>
          <a:p>
            <a:r>
              <a:rPr kumimoji="1" lang="ja-JP" altLang="en-US" dirty="0"/>
              <a:t>簡易的に観測を行うには、市販のビデオカメラやインターバルカメラ、スマートフォンの撮影が可能です。</a:t>
            </a:r>
            <a:endParaRPr kumimoji="1" lang="en-US" altLang="ja-JP" dirty="0"/>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8</a:t>
            </a:fld>
            <a:endParaRPr kumimoji="1" lang="ja-JP" altLang="en-US"/>
          </a:p>
        </p:txBody>
      </p:sp>
    </p:spTree>
    <p:extLst>
      <p:ext uri="{BB962C8B-B14F-4D97-AF65-F5344CB8AC3E}">
        <p14:creationId xmlns:p14="http://schemas.microsoft.com/office/powerpoint/2010/main" val="228989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part of a video showing the results of the RIAD analysis.</a:t>
            </a:r>
          </a:p>
          <a:p>
            <a:r>
              <a:rPr kumimoji="1" lang="en-US" altLang="ja-JP" dirty="0"/>
              <a:t>The blue areas indicate natural debris and the red areas are anthropogenic debris.</a:t>
            </a:r>
          </a:p>
          <a:p>
            <a:r>
              <a:rPr kumimoji="1" lang="en-US" altLang="ja-JP" dirty="0"/>
              <a:t>Here, we can see</a:t>
            </a:r>
            <a:r>
              <a:rPr kumimoji="1" lang="en-US" altLang="ja-JP" baseline="0" dirty="0"/>
              <a:t> that PET bottles are identified as anthropogenic debris.</a:t>
            </a:r>
            <a:endParaRPr kumimoji="1" lang="en-US" altLang="ja-JP" dirty="0"/>
          </a:p>
          <a:p>
            <a:endParaRPr kumimoji="1" lang="en-US" altLang="ja-JP" dirty="0"/>
          </a:p>
          <a:p>
            <a:r>
              <a:rPr kumimoji="1" lang="ja-JP" altLang="en-US" dirty="0"/>
              <a:t>これは、</a:t>
            </a:r>
            <a:r>
              <a:rPr kumimoji="1" lang="en-US" altLang="ja-JP" dirty="0"/>
              <a:t>RIAD</a:t>
            </a:r>
            <a:r>
              <a:rPr kumimoji="1" lang="ja-JP" altLang="en-US" dirty="0" err="1"/>
              <a:t>での</a:t>
            </a:r>
            <a:r>
              <a:rPr kumimoji="1" lang="ja-JP" altLang="en-US" dirty="0"/>
              <a:t>解析結果を示した動画の一部です。</a:t>
            </a:r>
            <a:endParaRPr kumimoji="1" lang="en-US" altLang="ja-JP" dirty="0"/>
          </a:p>
          <a:p>
            <a:r>
              <a:rPr kumimoji="1" lang="ja-JP" altLang="en-US" dirty="0"/>
              <a:t>青色の部分が自然系のごみを示し、赤色の部分が人工系のごみであることを示しています。</a:t>
            </a:r>
            <a:endParaRPr kumimoji="1" lang="en-US" altLang="ja-JP" dirty="0"/>
          </a:p>
          <a:p>
            <a:r>
              <a:rPr kumimoji="1" lang="ja-JP" altLang="en-US" dirty="0"/>
              <a:t>このように、</a:t>
            </a:r>
            <a:r>
              <a:rPr kumimoji="1" lang="en-US" altLang="ja-JP" dirty="0"/>
              <a:t>PET</a:t>
            </a:r>
            <a:r>
              <a:rPr kumimoji="1" lang="ja-JP" altLang="en-US" dirty="0"/>
              <a:t>ボトルが人工系ごみに識別されていることがわかります。</a:t>
            </a:r>
          </a:p>
        </p:txBody>
      </p:sp>
      <p:sp>
        <p:nvSpPr>
          <p:cNvPr id="4" name="スライド番号プレースホルダー 3"/>
          <p:cNvSpPr>
            <a:spLocks noGrp="1"/>
          </p:cNvSpPr>
          <p:nvPr>
            <p:ph type="sldNum" sz="quarter" idx="10"/>
          </p:nvPr>
        </p:nvSpPr>
        <p:spPr/>
        <p:txBody>
          <a:bodyPr/>
          <a:lstStyle/>
          <a:p>
            <a:fld id="{114EACD3-8570-447E-B057-07B0BCFBB80A}" type="slidenum">
              <a:rPr kumimoji="1" lang="ja-JP" altLang="en-US" smtClean="0"/>
              <a:t>9</a:t>
            </a:fld>
            <a:endParaRPr kumimoji="1" lang="ja-JP" altLang="en-US"/>
          </a:p>
        </p:txBody>
      </p:sp>
    </p:spTree>
    <p:extLst>
      <p:ext uri="{BB962C8B-B14F-4D97-AF65-F5344CB8AC3E}">
        <p14:creationId xmlns:p14="http://schemas.microsoft.com/office/powerpoint/2010/main" val="689344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7" y="0"/>
            <a:ext cx="9904646" cy="6858000"/>
          </a:xfrm>
          <a:prstGeom prst="rect">
            <a:avLst/>
          </a:prstGeom>
        </p:spPr>
      </p:pic>
      <p:sp>
        <p:nvSpPr>
          <p:cNvPr id="28" name="Shape 46"/>
          <p:cNvSpPr/>
          <p:nvPr userDrawn="1"/>
        </p:nvSpPr>
        <p:spPr>
          <a:xfrm>
            <a:off x="159132" y="6510069"/>
            <a:ext cx="2705868" cy="267380"/>
          </a:xfrm>
          <a:prstGeom prst="rect">
            <a:avLst/>
          </a:prstGeom>
          <a:ln w="3175">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r" defTabSz="1160859">
              <a:defRPr sz="1100">
                <a:solidFill>
                  <a:srgbClr val="FFFFFF"/>
                </a:solidFill>
                <a:latin typeface="ITC Avant Garde Gothic Pro Bold"/>
                <a:ea typeface="ITC Avant Garde Gothic Pro Bold"/>
                <a:cs typeface="ITC Avant Garde Gothic Pro Bold"/>
                <a:sym typeface="ITC Avant Garde Gothic Pro Bold"/>
              </a:defRPr>
            </a:pPr>
            <a:r>
              <a:rPr sz="800" dirty="0">
                <a:latin typeface="游ゴシック Medium" panose="020B0500000000000000" pitchFamily="50" charset="-128"/>
                <a:ea typeface="游ゴシック Medium" panose="020B0500000000000000" pitchFamily="50" charset="-128"/>
              </a:rPr>
              <a:t>© YACHIYO Engineering </a:t>
            </a:r>
            <a:r>
              <a:rPr lang="en-US" sz="800" dirty="0">
                <a:latin typeface="游ゴシック Medium" panose="020B0500000000000000" pitchFamily="50" charset="-128"/>
                <a:ea typeface="游ゴシック Medium" panose="020B0500000000000000" pitchFamily="50" charset="-128"/>
              </a:rPr>
              <a:t>Co., Ltd. All Rights Reserved.</a:t>
            </a:r>
            <a:endParaRPr sz="800" dirty="0">
              <a:latin typeface="游ゴシック Medium" panose="020B0500000000000000" pitchFamily="50" charset="-128"/>
              <a:ea typeface="游ゴシック Medium" panose="020B0500000000000000" pitchFamily="50" charset="-128"/>
            </a:endParaRPr>
          </a:p>
        </p:txBody>
      </p:sp>
      <p:sp>
        <p:nvSpPr>
          <p:cNvPr id="35" name="Slide Number Placeholder 5"/>
          <p:cNvSpPr>
            <a:spLocks noGrp="1"/>
          </p:cNvSpPr>
          <p:nvPr>
            <p:ph type="sldNum" sz="quarter" idx="4"/>
          </p:nvPr>
        </p:nvSpPr>
        <p:spPr>
          <a:xfrm>
            <a:off x="9204150" y="6453000"/>
            <a:ext cx="644850" cy="365125"/>
          </a:xfrm>
          <a:prstGeom prst="rect">
            <a:avLst/>
          </a:prstGeom>
        </p:spPr>
        <p:txBody>
          <a:bodyPr vert="horz" lIns="91440" tIns="45720" rIns="91440" bIns="45720" rtlCol="0" anchor="ctr"/>
          <a:lstStyle>
            <a:lvl1pPr algn="r">
              <a:defRPr sz="800">
                <a:solidFill>
                  <a:schemeClr val="bg1"/>
                </a:solidFill>
                <a:latin typeface="游ゴシック Medium" panose="020B0500000000000000" pitchFamily="50" charset="-128"/>
                <a:ea typeface="游ゴシック Medium" panose="020B0500000000000000" pitchFamily="50" charset="-128"/>
              </a:defRPr>
            </a:lvl1pPr>
          </a:lstStyle>
          <a:p>
            <a:fld id="{61254AC7-F910-4E93-BE53-D744E3912F08}" type="slidenum">
              <a:rPr lang="ja-JP" altLang="en-US" smtClean="0"/>
              <a:pPr/>
              <a:t>‹#›</a:t>
            </a:fld>
            <a:endParaRPr lang="ja-JP" altLang="en-US" dirty="0"/>
          </a:p>
        </p:txBody>
      </p:sp>
      <p:sp>
        <p:nvSpPr>
          <p:cNvPr id="7" name="正方形/長方形 6"/>
          <p:cNvSpPr/>
          <p:nvPr userDrawn="1"/>
        </p:nvSpPr>
        <p:spPr>
          <a:xfrm>
            <a:off x="7784181" y="45000"/>
            <a:ext cx="2093533" cy="246221"/>
          </a:xfrm>
          <a:prstGeom prst="rect">
            <a:avLst/>
          </a:prstGeom>
        </p:spPr>
        <p:txBody>
          <a:bodyPr wrap="square">
            <a:spAutoFit/>
          </a:bodyPr>
          <a:lstStyle/>
          <a:p>
            <a:pPr marL="0" indent="0">
              <a:buNone/>
            </a:pPr>
            <a:r>
              <a:rPr kumimoji="1" lang="en-US" altLang="ja-JP" sz="1000" b="0" kern="1200" dirty="0">
                <a:solidFill>
                  <a:schemeClr val="tx1"/>
                </a:solidFill>
                <a:latin typeface="游ゴシック Medium" panose="020B0500000000000000" pitchFamily="50" charset="-128"/>
                <a:ea typeface="游ゴシック Medium" panose="020B0500000000000000" pitchFamily="50" charset="-128"/>
                <a:cs typeface="Noto Sans CJK JP Black"/>
              </a:rPr>
              <a:t>Yachiyo Engineering Co.,</a:t>
            </a:r>
            <a:r>
              <a:rPr kumimoji="1" lang="en-US" altLang="ja-JP" sz="1000" b="0" kern="1200" baseline="0" dirty="0">
                <a:solidFill>
                  <a:schemeClr val="tx1"/>
                </a:solidFill>
                <a:latin typeface="游ゴシック Medium" panose="020B0500000000000000" pitchFamily="50" charset="-128"/>
                <a:ea typeface="游ゴシック Medium" panose="020B0500000000000000" pitchFamily="50" charset="-128"/>
                <a:cs typeface="Noto Sans CJK JP Black"/>
              </a:rPr>
              <a:t> Ltd.</a:t>
            </a:r>
            <a:endParaRPr kumimoji="1" lang="ja-JP" altLang="en-US" sz="1000" b="0" kern="1200" dirty="0">
              <a:solidFill>
                <a:schemeClr val="tx1"/>
              </a:solidFill>
              <a:latin typeface="游ゴシック Medium" panose="020B0500000000000000" pitchFamily="50" charset="-128"/>
              <a:ea typeface="游ゴシック Medium" panose="020B0500000000000000" pitchFamily="50" charset="-128"/>
              <a:cs typeface="Noto Sans CJK JP Black"/>
            </a:endParaRPr>
          </a:p>
        </p:txBody>
      </p:sp>
      <p:pic>
        <p:nvPicPr>
          <p:cNvPr id="2" name="図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96061" y="91077"/>
            <a:ext cx="330263" cy="179823"/>
          </a:xfrm>
          <a:prstGeom prst="rect">
            <a:avLst/>
          </a:prstGeom>
        </p:spPr>
      </p:pic>
      <p:sp>
        <p:nvSpPr>
          <p:cNvPr id="9" name="正方形/長方形 8"/>
          <p:cNvSpPr/>
          <p:nvPr userDrawn="1"/>
        </p:nvSpPr>
        <p:spPr>
          <a:xfrm>
            <a:off x="7747196" y="277984"/>
            <a:ext cx="2101804" cy="253916"/>
          </a:xfrm>
          <a:prstGeom prst="rect">
            <a:avLst/>
          </a:prstGeom>
        </p:spPr>
        <p:txBody>
          <a:bodyPr wrap="square">
            <a:spAutoFit/>
          </a:bodyPr>
          <a:lstStyle/>
          <a:p>
            <a:pPr algn="r"/>
            <a:r>
              <a:rPr lang="en-US" altLang="ja-JP" sz="1000" dirty="0">
                <a:solidFill>
                  <a:schemeClr val="tx1"/>
                </a:solidFill>
                <a:latin typeface="游ゴシック Medium" panose="020B0500000000000000" pitchFamily="50" charset="-128"/>
                <a:ea typeface="游ゴシック Medium" panose="020B0500000000000000" pitchFamily="50" charset="-128"/>
                <a:cs typeface="Noto Sans CJK JP Black"/>
              </a:rPr>
              <a:t>https://www.yachiyo-eng.co.jp/</a:t>
            </a:r>
            <a:endParaRPr kumimoji="1" lang="ja-JP" altLang="en-US" sz="1000" b="0" kern="1200" dirty="0">
              <a:solidFill>
                <a:schemeClr val="tx1"/>
              </a:solidFill>
              <a:latin typeface="游ゴシック Medium" panose="020B0500000000000000" pitchFamily="50" charset="-128"/>
              <a:ea typeface="游ゴシック Medium" panose="020B0500000000000000" pitchFamily="50" charset="-128"/>
              <a:cs typeface="Noto Sans CJK JP Black"/>
            </a:endParaRPr>
          </a:p>
        </p:txBody>
      </p:sp>
      <p:cxnSp>
        <p:nvCxnSpPr>
          <p:cNvPr id="4" name="直線コネクタ 3"/>
          <p:cNvCxnSpPr/>
          <p:nvPr userDrawn="1"/>
        </p:nvCxnSpPr>
        <p:spPr>
          <a:xfrm>
            <a:off x="7511738" y="261000"/>
            <a:ext cx="2409262" cy="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038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4" y="0"/>
            <a:ext cx="9904646" cy="6858000"/>
          </a:xfrm>
          <a:prstGeom prst="rect">
            <a:avLst/>
          </a:prstGeom>
        </p:spPr>
      </p:pic>
      <p:sp>
        <p:nvSpPr>
          <p:cNvPr id="7" name="Slide Number Placeholder 5"/>
          <p:cNvSpPr>
            <a:spLocks noGrp="1"/>
          </p:cNvSpPr>
          <p:nvPr>
            <p:ph type="sldNum" sz="quarter" idx="4"/>
          </p:nvPr>
        </p:nvSpPr>
        <p:spPr>
          <a:xfrm>
            <a:off x="8697000" y="320180"/>
            <a:ext cx="989173" cy="588820"/>
          </a:xfrm>
          <a:prstGeom prst="rect">
            <a:avLst/>
          </a:prstGeom>
        </p:spPr>
        <p:txBody>
          <a:bodyPr vert="horz" lIns="91440" tIns="45720" rIns="91440" bIns="45720" rtlCol="0" anchor="ctr"/>
          <a:lstStyle>
            <a:lvl1pPr algn="r">
              <a:defRPr sz="4800">
                <a:solidFill>
                  <a:schemeClr val="bg1"/>
                </a:solidFill>
                <a:latin typeface="游ゴシック Medium" panose="020B0500000000000000" pitchFamily="50" charset="-128"/>
                <a:ea typeface="游ゴシック Medium" panose="020B0500000000000000" pitchFamily="50" charset="-128"/>
                <a:cs typeface="Arial" panose="020B0604020202020204" pitchFamily="34" charset="0"/>
              </a:defRPr>
            </a:lvl1pPr>
          </a:lstStyle>
          <a:p>
            <a:fld id="{61254AC7-F910-4E93-BE53-D744E3912F08}" type="slidenum">
              <a:rPr lang="ja-JP" altLang="en-US" smtClean="0"/>
              <a:pPr/>
              <a:t>‹#›</a:t>
            </a:fld>
            <a:endParaRPr lang="ja-JP" altLang="en-US" dirty="0"/>
          </a:p>
        </p:txBody>
      </p:sp>
      <p:sp>
        <p:nvSpPr>
          <p:cNvPr id="10" name="Shape 46"/>
          <p:cNvSpPr/>
          <p:nvPr userDrawn="1"/>
        </p:nvSpPr>
        <p:spPr>
          <a:xfrm>
            <a:off x="6729706" y="6645564"/>
            <a:ext cx="3127458" cy="251991"/>
          </a:xfrm>
          <a:prstGeom prst="rect">
            <a:avLst/>
          </a:prstGeom>
          <a:ln w="3175">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r" defTabSz="1160859">
              <a:defRPr sz="1100">
                <a:solidFill>
                  <a:srgbClr val="FFFFFF"/>
                </a:solidFill>
                <a:latin typeface="ITC Avant Garde Gothic Pro Bold"/>
                <a:ea typeface="ITC Avant Garde Gothic Pro Bold"/>
                <a:cs typeface="ITC Avant Garde Gothic Pro Bold"/>
                <a:sym typeface="ITC Avant Garde Gothic Pro Bold"/>
              </a:defRPr>
            </a:pPr>
            <a:r>
              <a:rPr lang="en-US" sz="700" dirty="0">
                <a:solidFill>
                  <a:srgbClr val="FF6600"/>
                </a:solidFill>
                <a:latin typeface="游ゴシック Medium" panose="020B0500000000000000" pitchFamily="50" charset="-128"/>
                <a:ea typeface="游ゴシック Medium" panose="020B0500000000000000" pitchFamily="50" charset="-128"/>
              </a:rPr>
              <a:t>CONFIDENTIAL</a:t>
            </a:r>
            <a:r>
              <a:rPr lang="ja-JP" altLang="en-US" sz="700" dirty="0">
                <a:solidFill>
                  <a:srgbClr val="FF6600"/>
                </a:solidFill>
                <a:latin typeface="游ゴシック Medium" panose="020B0500000000000000" pitchFamily="50" charset="-128"/>
                <a:ea typeface="游ゴシック Medium" panose="020B0500000000000000" pitchFamily="50" charset="-128"/>
              </a:rPr>
              <a:t>　</a:t>
            </a:r>
            <a:r>
              <a:rPr sz="700" dirty="0">
                <a:latin typeface="游ゴシック Medium" panose="020B0500000000000000" pitchFamily="50" charset="-128"/>
                <a:ea typeface="游ゴシック Medium" panose="020B0500000000000000" pitchFamily="50" charset="-128"/>
              </a:rPr>
              <a:t>© YACHIYO Engineering </a:t>
            </a:r>
            <a:r>
              <a:rPr lang="en-US" sz="700" dirty="0">
                <a:latin typeface="游ゴシック Medium" panose="020B0500000000000000" pitchFamily="50" charset="-128"/>
                <a:ea typeface="游ゴシック Medium" panose="020B0500000000000000" pitchFamily="50" charset="-128"/>
              </a:rPr>
              <a:t>Co., Ltd. All Rights Reserved.</a:t>
            </a:r>
            <a:endParaRPr sz="7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3485372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170" y="369000"/>
            <a:ext cx="8543925" cy="432000"/>
          </a:xfrm>
          <a:prstGeom prst="rect">
            <a:avLst/>
          </a:prstGeom>
        </p:spPr>
        <p:txBody>
          <a:bodyPr vert="horz" lIns="36000" tIns="36000" rIns="36000" bIns="3600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100">
                <a:solidFill>
                  <a:schemeClr val="tx1">
                    <a:tint val="75000"/>
                  </a:schemeClr>
                </a:solidFill>
                <a:latin typeface="游ゴシック Medium" panose="020B0500000000000000" pitchFamily="50" charset="-128"/>
                <a:ea typeface="游ゴシック Medium" panose="020B0500000000000000" pitchFamily="50" charset="-128"/>
              </a:defRPr>
            </a:lvl1pPr>
          </a:lstStyle>
          <a:p>
            <a:fld id="{61254AC7-F910-4E93-BE53-D744E3912F08}" type="slidenum">
              <a:rPr lang="ja-JP" altLang="en-US" smtClean="0"/>
              <a:pPr/>
              <a:t>‹#›</a:t>
            </a:fld>
            <a:endParaRPr lang="ja-JP" altLang="en-US"/>
          </a:p>
        </p:txBody>
      </p:sp>
      <p:sp>
        <p:nvSpPr>
          <p:cNvPr id="5" name="TextBox 4">
            <a:extLst>
              <a:ext uri="{FF2B5EF4-FFF2-40B4-BE49-F238E27FC236}">
                <a16:creationId xmlns:a16="http://schemas.microsoft.com/office/drawing/2014/main" id="{C3CB42B7-CA97-4C2A-4408-7AEFD87A8DF7}"/>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ea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1431437630"/>
      </p:ext>
    </p:extLst>
  </p:cSld>
  <p:clrMap bg1="lt1" tx1="dk1" bg2="lt2" tx2="dk2" accent1="accent1" accent2="accent2" accent3="accent3" accent4="accent4" accent5="accent5" accent6="accent6" hlink="hlink" folHlink="folHlink"/>
  <p:sldLayoutIdLst>
    <p:sldLayoutId id="2147483727" r:id="rId1"/>
    <p:sldLayoutId id="2147483733" r:id="rId2"/>
  </p:sldLayoutIdLst>
  <p:hf hdr="0" ftr="0" dt="0"/>
  <p:txStyles>
    <p:titleStyle>
      <a:lvl1pPr algn="l" defTabSz="914400" rtl="0" eaLnBrk="1" latinLnBrk="0" hangingPunct="1">
        <a:lnSpc>
          <a:spcPct val="90000"/>
        </a:lnSpc>
        <a:spcBef>
          <a:spcPct val="0"/>
        </a:spcBef>
        <a:buNone/>
        <a:defRPr kumimoji="1" sz="3200" b="1" kern="1200">
          <a:solidFill>
            <a:schemeClr val="tx1"/>
          </a:solidFill>
          <a:latin typeface="游ゴシック" panose="020B0400000000000000" pitchFamily="50" charset="-128"/>
          <a:ea typeface="游ゴシック" panose="020B0400000000000000" pitchFamily="50" charset="-128"/>
          <a:cs typeface="游ゴシック" panose="020B0400000000000000"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游ゴシック Medium" panose="020B0500000000000000" pitchFamily="50" charset="-128"/>
          <a:ea typeface="游ゴシック Medium" panose="020B05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游ゴシック Medium" panose="020B0500000000000000" pitchFamily="50" charset="-128"/>
          <a:ea typeface="游ゴシック Medium" panose="020B05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游ゴシック Medium" panose="020B0500000000000000" pitchFamily="50" charset="-128"/>
          <a:ea typeface="游ゴシック Medium" panose="020B05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Medium" panose="020B0500000000000000" pitchFamily="50" charset="-128"/>
          <a:ea typeface="游ゴシック Medium" panose="020B05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Medium" panose="020B0500000000000000" pitchFamily="50" charset="-128"/>
          <a:ea typeface="游ゴシック Medium" panose="020B05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4.jpeg"/><Relationship Id="rId11" Type="http://schemas.openxmlformats.org/officeDocument/2006/relationships/image" Target="../media/image4.png"/><Relationship Id="rId5" Type="http://schemas.openxmlformats.org/officeDocument/2006/relationships/image" Target="../media/image33.emf"/><Relationship Id="rId10" Type="http://schemas.openxmlformats.org/officeDocument/2006/relationships/image" Target="../media/image38.png"/><Relationship Id="rId4" Type="http://schemas.openxmlformats.org/officeDocument/2006/relationships/notesSlide" Target="../notesSlides/notesSlide11.xml"/><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png"/><Relationship Id="rId34" Type="http://schemas.openxmlformats.org/officeDocument/2006/relationships/image" Target="../media/image68.png"/><Relationship Id="rId42"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audio" Target="../media/media13.m4a"/><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41" Type="http://schemas.openxmlformats.org/officeDocument/2006/relationships/image" Target="../media/image75.jpeg"/><Relationship Id="rId1" Type="http://schemas.microsoft.com/office/2007/relationships/media" Target="../media/media13.m4a"/><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40" Type="http://schemas.openxmlformats.org/officeDocument/2006/relationships/image" Target="../media/image74.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notesSlide" Target="../notesSlides/notesSlide12.xml"/><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8" Type="http://schemas.openxmlformats.org/officeDocument/2006/relationships/image" Target="../media/image42.png"/><Relationship Id="rId3" Type="http://schemas.openxmlformats.org/officeDocument/2006/relationships/slideLayout" Target="../slideLayouts/slideLayout2.xml"/><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7.jpeg"/><Relationship Id="rId15" Type="http://schemas.openxmlformats.org/officeDocument/2006/relationships/image" Target="../media/image4.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10.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4.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0.m4a"/><Relationship Id="rId7" Type="http://schemas.openxmlformats.org/officeDocument/2006/relationships/image" Target="../media/image30.png"/><Relationship Id="rId2" Type="http://schemas.microsoft.com/office/2007/relationships/media" Target="../media/media9.mp4"/><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78"/>
          <p:cNvSpPr/>
          <p:nvPr/>
        </p:nvSpPr>
        <p:spPr>
          <a:xfrm>
            <a:off x="785530" y="1629000"/>
            <a:ext cx="8775470" cy="15840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spcBef>
                <a:spcPts val="800"/>
              </a:spcBef>
              <a:defRPr sz="5100">
                <a:solidFill>
                  <a:srgbClr val="FFFFFF"/>
                </a:solidFill>
                <a:latin typeface="Noto Sans CJK JP Black"/>
                <a:ea typeface="Noto Sans CJK JP Black"/>
                <a:cs typeface="Noto Sans CJK JP Black"/>
                <a:sym typeface="Noto Sans CJK JP Black"/>
              </a:defRPr>
            </a:pPr>
            <a:r>
              <a:rPr lang="en-US" altLang="ja-JP" sz="32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The Introductions of </a:t>
            </a:r>
            <a:r>
              <a:rPr lang="en-US" altLang="ja-JP" sz="3200" b="1" dirty="0">
                <a:solidFill>
                  <a:schemeClr val="bg2"/>
                </a:solidFill>
                <a:latin typeface="Calibri" panose="020F0502020204030204" pitchFamily="34" charset="0"/>
                <a:ea typeface="游ゴシック" panose="020B0400000000000000" pitchFamily="50" charset="-128"/>
                <a:cs typeface="Calibri" panose="020F0502020204030204" pitchFamily="34" charset="0"/>
              </a:rPr>
              <a:t>RIAD</a:t>
            </a:r>
            <a:r>
              <a:rPr lang="en-US" altLang="ja-JP" sz="32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 System</a:t>
            </a:r>
          </a:p>
          <a:p>
            <a:pPr algn="r">
              <a:lnSpc>
                <a:spcPct val="100000"/>
              </a:lnSpc>
              <a:spcBef>
                <a:spcPts val="800"/>
              </a:spcBef>
              <a:defRPr sz="5100">
                <a:solidFill>
                  <a:srgbClr val="FFFFFF"/>
                </a:solidFill>
                <a:latin typeface="Noto Sans CJK JP Black"/>
                <a:ea typeface="Noto Sans CJK JP Black"/>
                <a:cs typeface="Noto Sans CJK JP Black"/>
                <a:sym typeface="Noto Sans CJK JP Black"/>
              </a:defRPr>
            </a:pPr>
            <a:r>
              <a:rPr lang="es-419" sz="3200" b="1" dirty="0">
                <a:solidFill>
                  <a:schemeClr val="bg2"/>
                </a:solidFill>
                <a:latin typeface="Calibri" panose="020F0502020204030204" pitchFamily="34" charset="0"/>
                <a:ea typeface="游ゴシック" panose="020B0400000000000000" pitchFamily="50" charset="-128"/>
                <a:cs typeface="Calibri" panose="020F0502020204030204" pitchFamily="34" charset="0"/>
              </a:rPr>
              <a:t>R</a:t>
            </a:r>
            <a:r>
              <a:rPr lang="es-419" sz="32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iver </a:t>
            </a:r>
            <a:r>
              <a:rPr lang="es-419" sz="3200" b="1" dirty="0">
                <a:solidFill>
                  <a:schemeClr val="bg2"/>
                </a:solidFill>
                <a:latin typeface="Calibri" panose="020F0502020204030204" pitchFamily="34" charset="0"/>
                <a:ea typeface="游ゴシック" panose="020B0400000000000000" pitchFamily="50" charset="-128"/>
                <a:cs typeface="Calibri" panose="020F0502020204030204" pitchFamily="34" charset="0"/>
              </a:rPr>
              <a:t>I</a:t>
            </a:r>
            <a:r>
              <a:rPr lang="es-419" sz="32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mage </a:t>
            </a:r>
            <a:r>
              <a:rPr lang="es-419" sz="3200" b="1" dirty="0">
                <a:solidFill>
                  <a:schemeClr val="bg2"/>
                </a:solidFill>
                <a:latin typeface="Calibri" panose="020F0502020204030204" pitchFamily="34" charset="0"/>
                <a:ea typeface="游ゴシック" panose="020B0400000000000000" pitchFamily="50" charset="-128"/>
                <a:cs typeface="Calibri" panose="020F0502020204030204" pitchFamily="34" charset="0"/>
              </a:rPr>
              <a:t>A</a:t>
            </a:r>
            <a:r>
              <a:rPr lang="es-419" sz="32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nalysis for </a:t>
            </a:r>
            <a:r>
              <a:rPr lang="es-419" sz="3200" b="1" dirty="0">
                <a:solidFill>
                  <a:schemeClr val="bg2"/>
                </a:solidFill>
                <a:latin typeface="Calibri" panose="020F0502020204030204" pitchFamily="34" charset="0"/>
                <a:ea typeface="游ゴシック" panose="020B0400000000000000" pitchFamily="50" charset="-128"/>
                <a:cs typeface="Calibri" panose="020F0502020204030204" pitchFamily="34" charset="0"/>
              </a:rPr>
              <a:t>D</a:t>
            </a:r>
            <a:r>
              <a:rPr lang="es-419" sz="32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ebris transport</a:t>
            </a:r>
            <a:endParaRPr sz="3200" b="1" dirty="0">
              <a:solidFill>
                <a:srgbClr val="253B6B"/>
              </a:solidFill>
              <a:latin typeface="Calibri" panose="020F0502020204030204" pitchFamily="34" charset="0"/>
              <a:ea typeface="游ゴシック" panose="020B0400000000000000" pitchFamily="50" charset="-128"/>
              <a:cs typeface="Calibri" panose="020F0502020204030204" pitchFamily="34" charset="0"/>
            </a:endParaRPr>
          </a:p>
        </p:txBody>
      </p:sp>
      <p:sp>
        <p:nvSpPr>
          <p:cNvPr id="13" name="正方形/長方形 12"/>
          <p:cNvSpPr/>
          <p:nvPr/>
        </p:nvSpPr>
        <p:spPr>
          <a:xfrm>
            <a:off x="755876" y="939986"/>
            <a:ext cx="3361369" cy="369332"/>
          </a:xfrm>
          <a:prstGeom prst="rect">
            <a:avLst/>
          </a:prstGeom>
          <a:solidFill>
            <a:schemeClr val="bg1">
              <a:lumMod val="90000"/>
            </a:schemeClr>
          </a:solidFill>
        </p:spPr>
        <p:txBody>
          <a:bodyPr wrap="none">
            <a:spAutoFit/>
          </a:bodyPr>
          <a:lstStyle/>
          <a:p>
            <a:r>
              <a:rPr lang="en-US" altLang="ja-JP"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rPr>
              <a:t>ADB Water e-Marketplace session</a:t>
            </a:r>
            <a:endParaRPr lang="zh-TW" altLang="en-US"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endParaRPr>
          </a:p>
        </p:txBody>
      </p:sp>
      <p:sp>
        <p:nvSpPr>
          <p:cNvPr id="14" name="正方形/長方形 13"/>
          <p:cNvSpPr/>
          <p:nvPr/>
        </p:nvSpPr>
        <p:spPr>
          <a:xfrm>
            <a:off x="736895" y="5517000"/>
            <a:ext cx="2520000" cy="415498"/>
          </a:xfrm>
          <a:prstGeom prst="rect">
            <a:avLst/>
          </a:prstGeom>
        </p:spPr>
        <p:txBody>
          <a:bodyPr wrap="square">
            <a:spAutoFit/>
          </a:bodyPr>
          <a:lstStyle/>
          <a:p>
            <a:pPr marL="0" indent="0">
              <a:lnSpc>
                <a:spcPct val="150000"/>
              </a:lnSpc>
              <a:buNone/>
            </a:pPr>
            <a:r>
              <a:rPr kumimoji="1" lang="en-US" altLang="ja-JP" sz="1400" b="0" kern="1200" dirty="0">
                <a:solidFill>
                  <a:schemeClr val="bg1"/>
                </a:solidFill>
                <a:latin typeface="Calibri" panose="020F0502020204030204" pitchFamily="34" charset="0"/>
                <a:ea typeface="游ゴシック Medium" panose="020B0500000000000000" pitchFamily="50" charset="-128"/>
                <a:cs typeface="Calibri" panose="020F0502020204030204" pitchFamily="34" charset="0"/>
              </a:rPr>
              <a:t>25 July, 2023 @ Online</a:t>
            </a:r>
            <a:endParaRPr kumimoji="1" lang="ja-JP" altLang="en-US" sz="1400" b="0" kern="1200" dirty="0">
              <a:solidFill>
                <a:schemeClr val="bg1"/>
              </a:solidFill>
              <a:latin typeface="Calibri" panose="020F0502020204030204" pitchFamily="34" charset="0"/>
              <a:ea typeface="游ゴシック Medium" panose="020B0500000000000000" pitchFamily="50" charset="-128"/>
              <a:cs typeface="Calibri" panose="020F0502020204030204" pitchFamily="34" charset="0"/>
            </a:endParaRPr>
          </a:p>
        </p:txBody>
      </p:sp>
      <p:sp>
        <p:nvSpPr>
          <p:cNvPr id="7" name="正方形/長方形 6"/>
          <p:cNvSpPr/>
          <p:nvPr/>
        </p:nvSpPr>
        <p:spPr>
          <a:xfrm>
            <a:off x="755876" y="3483032"/>
            <a:ext cx="9237124" cy="1215717"/>
          </a:xfrm>
          <a:prstGeom prst="rect">
            <a:avLst/>
          </a:prstGeom>
        </p:spPr>
        <p:txBody>
          <a:bodyPr wrap="square">
            <a:spAutoFit/>
          </a:bodyPr>
          <a:lstStyle/>
          <a:p>
            <a:pPr marL="0" indent="0">
              <a:lnSpc>
                <a:spcPct val="150000"/>
              </a:lnSpc>
              <a:buNone/>
            </a:pPr>
            <a:r>
              <a:rPr kumimoji="1" lang="en-US" altLang="ja-JP" sz="2000" b="1" kern="1200" dirty="0" err="1">
                <a:solidFill>
                  <a:schemeClr val="bg1"/>
                </a:solidFill>
                <a:latin typeface="Calibri" panose="020F0502020204030204" pitchFamily="34" charset="0"/>
                <a:ea typeface="游ゴシック Medium" panose="020B0500000000000000" pitchFamily="50" charset="-128"/>
                <a:cs typeface="Calibri" panose="020F0502020204030204" pitchFamily="34" charset="0"/>
              </a:rPr>
              <a:t>Kentaro</a:t>
            </a:r>
            <a:r>
              <a:rPr kumimoji="1" lang="en-US" altLang="ja-JP" sz="2000" b="1" kern="1200" dirty="0">
                <a:solidFill>
                  <a:schemeClr val="bg1"/>
                </a:solidFill>
                <a:latin typeface="Calibri" panose="020F0502020204030204" pitchFamily="34" charset="0"/>
                <a:ea typeface="游ゴシック Medium" panose="020B0500000000000000" pitchFamily="50" charset="-128"/>
                <a:cs typeface="Calibri" panose="020F0502020204030204" pitchFamily="34" charset="0"/>
              </a:rPr>
              <a:t> Toda</a:t>
            </a:r>
          </a:p>
          <a:p>
            <a:pPr marL="0" indent="0">
              <a:buNone/>
            </a:pPr>
            <a:endParaRPr lang="en-US" altLang="ja-JP" sz="700" dirty="0">
              <a:solidFill>
                <a:schemeClr val="bg1"/>
              </a:solidFill>
              <a:latin typeface="Calibri" panose="020F0502020204030204" pitchFamily="34" charset="0"/>
              <a:ea typeface="游ゴシック Medium" panose="020B0500000000000000" pitchFamily="50" charset="-128"/>
              <a:cs typeface="Calibri" panose="020F0502020204030204" pitchFamily="34" charset="0"/>
            </a:endParaRPr>
          </a:p>
          <a:p>
            <a:pPr marL="0" indent="0">
              <a:buNone/>
            </a:pPr>
            <a:r>
              <a:rPr lang="en-US" altLang="ja-JP" dirty="0">
                <a:solidFill>
                  <a:schemeClr val="bg1"/>
                </a:solidFill>
                <a:latin typeface="Calibri" panose="020F0502020204030204" pitchFamily="34" charset="0"/>
                <a:ea typeface="游ゴシック Medium" panose="020B0500000000000000" pitchFamily="50" charset="-128"/>
                <a:cs typeface="Calibri" panose="020F0502020204030204" pitchFamily="34" charset="0"/>
              </a:rPr>
              <a:t>Junior Consultant </a:t>
            </a:r>
          </a:p>
          <a:p>
            <a:pPr marL="0" indent="0">
              <a:buNone/>
            </a:pPr>
            <a:r>
              <a:rPr lang="en-US" altLang="ja-JP" dirty="0">
                <a:solidFill>
                  <a:schemeClr val="bg1"/>
                </a:solidFill>
                <a:latin typeface="Calibri" panose="020F0502020204030204" pitchFamily="34" charset="0"/>
                <a:ea typeface="游ゴシック Medium" panose="020B0500000000000000" pitchFamily="50" charset="-128"/>
                <a:cs typeface="Calibri" panose="020F0502020204030204" pitchFamily="34" charset="0"/>
              </a:rPr>
              <a:t>International Department, Yachiyo Engineering Co., Ltd.</a:t>
            </a:r>
            <a:endParaRPr kumimoji="1" lang="ja-JP" altLang="en-US" b="0" kern="1200" dirty="0">
              <a:solidFill>
                <a:schemeClr val="bg1"/>
              </a:solidFill>
              <a:latin typeface="Calibri" panose="020F0502020204030204" pitchFamily="34" charset="0"/>
              <a:ea typeface="游ゴシック Medium" panose="020B0500000000000000" pitchFamily="50" charset="-128"/>
              <a:cs typeface="Calibri" panose="020F050202020403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990317611"/>
      </p:ext>
    </p:extLst>
  </p:cSld>
  <p:clrMapOvr>
    <a:masterClrMapping/>
  </p:clrMapOvr>
  <mc:AlternateContent xmlns:mc="http://schemas.openxmlformats.org/markup-compatibility/2006" xmlns:p14="http://schemas.microsoft.com/office/powerpoint/2010/main">
    <mc:Choice Requires="p14">
      <p:transition spd="slow" p14:dur="2000" advTm="13112"/>
    </mc:Choice>
    <mc:Fallback xmlns="">
      <p:transition spd="slow" advTm="1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
          </p:nvPr>
        </p:nvSpPr>
        <p:spPr/>
        <p:txBody>
          <a:bodyPr/>
          <a:lstStyle/>
          <a:p>
            <a:fld id="{61254AC7-F910-4E93-BE53-D744E3912F08}" type="slidenum">
              <a:rPr lang="ja-JP" altLang="en-US" smtClean="0"/>
              <a:pPr/>
              <a:t>10</a:t>
            </a:fld>
            <a:endParaRPr lang="ja-JP" altLang="en-US" dirty="0"/>
          </a:p>
        </p:txBody>
      </p:sp>
      <p:sp>
        <p:nvSpPr>
          <p:cNvPr id="3" name="スライド番号プレースホルダー 1"/>
          <p:cNvSpPr txBox="1">
            <a:spLocks/>
          </p:cNvSpPr>
          <p:nvPr/>
        </p:nvSpPr>
        <p:spPr>
          <a:xfrm>
            <a:off x="8989500" y="6395510"/>
            <a:ext cx="82046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4800" kern="1200">
                <a:solidFill>
                  <a:schemeClr val="bg1"/>
                </a:solidFill>
                <a:latin typeface="游ゴシック Medium" panose="020B0500000000000000" pitchFamily="50" charset="-128"/>
                <a:ea typeface="游ゴシック Medium" panose="020B0500000000000000" pitchFamily="50" charset="-128"/>
                <a:cs typeface="Arial" panose="020B0604020202020204"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1254AC7-F910-4E93-BE53-D744E3912F08}" type="slidenum">
              <a:rPr lang="ja-JP" altLang="en-US" smtClean="0">
                <a:latin typeface="Calibri" panose="020F0502020204030204" pitchFamily="34" charset="0"/>
                <a:cs typeface="Calibri" panose="020F0502020204030204" pitchFamily="34" charset="0"/>
              </a:rPr>
              <a:pPr/>
              <a:t>10</a:t>
            </a:fld>
            <a:endParaRPr lang="ja-JP" altLang="en-US">
              <a:latin typeface="Calibri" panose="020F0502020204030204" pitchFamily="34" charset="0"/>
              <a:cs typeface="Calibri" panose="020F0502020204030204" pitchFamily="34" charset="0"/>
            </a:endParaRPr>
          </a:p>
        </p:txBody>
      </p:sp>
      <p:pic>
        <p:nvPicPr>
          <p:cNvPr id="4" name="図 3"/>
          <p:cNvPicPr>
            <a:picLocks noChangeAspect="1"/>
          </p:cNvPicPr>
          <p:nvPr/>
        </p:nvPicPr>
        <p:blipFill rotWithShape="1">
          <a:blip r:embed="rId5"/>
          <a:srcRect t="9920"/>
          <a:stretch/>
        </p:blipFill>
        <p:spPr>
          <a:xfrm>
            <a:off x="0" y="1873250"/>
            <a:ext cx="9906000" cy="4833500"/>
          </a:xfrm>
          <a:prstGeom prst="rect">
            <a:avLst/>
          </a:prstGeom>
        </p:spPr>
      </p:pic>
      <p:sp>
        <p:nvSpPr>
          <p:cNvPr id="5" name="正方形/長方形 4"/>
          <p:cNvSpPr/>
          <p:nvPr/>
        </p:nvSpPr>
        <p:spPr>
          <a:xfrm>
            <a:off x="1569000" y="2349000"/>
            <a:ext cx="8208000" cy="1584000"/>
          </a:xfrm>
          <a:prstGeom prst="rect">
            <a:avLst/>
          </a:prstGeom>
          <a:noFill/>
          <a:ln w="12700" cap="flat" cmpd="sng" algn="ctr">
            <a:solidFill>
              <a:srgbClr val="FF0000">
                <a:alpha val="99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EFEFE"/>
              </a:solidFill>
              <a:effectLst/>
              <a:uLnTx/>
              <a:uFillTx/>
              <a:latin typeface="Calibri" panose="020F0502020204030204" pitchFamily="34" charset="0"/>
              <a:ea typeface="Meiryo UI"/>
              <a:cs typeface="Calibri" panose="020F0502020204030204" pitchFamily="34" charset="0"/>
            </a:endParaRPr>
          </a:p>
        </p:txBody>
      </p:sp>
      <p:pic>
        <p:nvPicPr>
          <p:cNvPr id="6" name="図 5"/>
          <p:cNvPicPr>
            <a:picLocks noChangeAspect="1"/>
          </p:cNvPicPr>
          <p:nvPr/>
        </p:nvPicPr>
        <p:blipFill rotWithShape="1">
          <a:blip r:embed="rId6"/>
          <a:srcRect l="15839" t="29873" r="2756" b="3036"/>
          <a:stretch/>
        </p:blipFill>
        <p:spPr>
          <a:xfrm>
            <a:off x="2273183" y="948166"/>
            <a:ext cx="6560850" cy="2928951"/>
          </a:xfrm>
          <a:prstGeom prst="rect">
            <a:avLst/>
          </a:prstGeom>
          <a:ln>
            <a:solidFill>
              <a:srgbClr val="FF0000"/>
            </a:solidFill>
          </a:ln>
        </p:spPr>
      </p:pic>
      <p:cxnSp>
        <p:nvCxnSpPr>
          <p:cNvPr id="7" name="直線コネクタ 6"/>
          <p:cNvCxnSpPr/>
          <p:nvPr/>
        </p:nvCxnSpPr>
        <p:spPr>
          <a:xfrm flipH="1">
            <a:off x="1569000" y="984541"/>
            <a:ext cx="701383" cy="1364459"/>
          </a:xfrm>
          <a:prstGeom prst="line">
            <a:avLst/>
          </a:prstGeom>
          <a:noFill/>
          <a:ln w="6350" cap="flat" cmpd="sng" algn="ctr">
            <a:solidFill>
              <a:srgbClr val="FF0000"/>
            </a:solidFill>
            <a:prstDash val="dash"/>
            <a:miter lim="800000"/>
          </a:ln>
          <a:effectLst/>
        </p:spPr>
      </p:cxnSp>
      <p:cxnSp>
        <p:nvCxnSpPr>
          <p:cNvPr id="8" name="直線コネクタ 7"/>
          <p:cNvCxnSpPr/>
          <p:nvPr/>
        </p:nvCxnSpPr>
        <p:spPr>
          <a:xfrm>
            <a:off x="8834033" y="984541"/>
            <a:ext cx="945767" cy="1364459"/>
          </a:xfrm>
          <a:prstGeom prst="line">
            <a:avLst/>
          </a:prstGeom>
          <a:noFill/>
          <a:ln w="6350" cap="flat" cmpd="sng" algn="ctr">
            <a:solidFill>
              <a:srgbClr val="FF0000"/>
            </a:solidFill>
            <a:prstDash val="dash"/>
            <a:miter lim="800000"/>
          </a:ln>
          <a:effectLst/>
        </p:spPr>
      </p:cxnSp>
      <p:sp>
        <p:nvSpPr>
          <p:cNvPr id="9" name="テキスト ボックス 8"/>
          <p:cNvSpPr txBox="1"/>
          <p:nvPr/>
        </p:nvSpPr>
        <p:spPr>
          <a:xfrm>
            <a:off x="144368" y="1308037"/>
            <a:ext cx="1298432" cy="461665"/>
          </a:xfrm>
          <a:prstGeom prst="rect">
            <a:avLst/>
          </a:prstGeom>
          <a:noFill/>
        </p:spPr>
        <p:txBody>
          <a:bodyPr wrap="none" rtlCol="0">
            <a:spAutoFit/>
          </a:bodyPr>
          <a:lstStyle/>
          <a:p>
            <a:pPr defTabSz="914400"/>
            <a:r>
              <a:rPr kumimoji="1" lang="en-US" altLang="ja-JP" sz="2400" b="1" dirty="0">
                <a:latin typeface="Calibri" panose="020F0502020204030204" pitchFamily="34" charset="0"/>
                <a:ea typeface="Meiryo UI"/>
                <a:cs typeface="Calibri" panose="020F0502020204030204" pitchFamily="34" charset="0"/>
              </a:rPr>
              <a:t>Analysis </a:t>
            </a:r>
            <a:endParaRPr kumimoji="1" lang="ja-JP" altLang="en-US" sz="2400" b="1" dirty="0">
              <a:latin typeface="Calibri" panose="020F0502020204030204" pitchFamily="34" charset="0"/>
              <a:ea typeface="Meiryo UI"/>
              <a:cs typeface="Calibri" panose="020F0502020204030204" pitchFamily="34" charset="0"/>
            </a:endParaRPr>
          </a:p>
        </p:txBody>
      </p:sp>
      <p:sp>
        <p:nvSpPr>
          <p:cNvPr id="10" name="テキスト ボックス 9"/>
          <p:cNvSpPr txBox="1"/>
          <p:nvPr/>
        </p:nvSpPr>
        <p:spPr>
          <a:xfrm>
            <a:off x="4252419" y="1308037"/>
            <a:ext cx="3308919" cy="338554"/>
          </a:xfrm>
          <a:prstGeom prst="rect">
            <a:avLst/>
          </a:prstGeom>
          <a:noFill/>
        </p:spPr>
        <p:txBody>
          <a:bodyPr wrap="none" rtlCol="0">
            <a:spAutoFit/>
          </a:bodyPr>
          <a:lstStyle/>
          <a:p>
            <a:pPr defTabSz="914400"/>
            <a:r>
              <a:rPr kumimoji="1" lang="en-US" altLang="ja-JP" sz="1600" b="1" dirty="0">
                <a:solidFill>
                  <a:srgbClr val="0000FF"/>
                </a:solidFill>
                <a:latin typeface="Calibri" panose="020F0502020204030204" pitchFamily="34" charset="0"/>
                <a:ea typeface="Meiryo UI"/>
                <a:cs typeface="Calibri" panose="020F0502020204030204" pitchFamily="34" charset="0"/>
              </a:rPr>
              <a:t>Blue</a:t>
            </a:r>
            <a:r>
              <a:rPr kumimoji="1" lang="ja-JP" altLang="en-US" sz="1600" b="1" dirty="0">
                <a:solidFill>
                  <a:srgbClr val="0000FF"/>
                </a:solidFill>
                <a:latin typeface="Calibri" panose="020F0502020204030204" pitchFamily="34" charset="0"/>
                <a:ea typeface="Meiryo UI"/>
                <a:cs typeface="Calibri" panose="020F0502020204030204" pitchFamily="34" charset="0"/>
              </a:rPr>
              <a:t>：</a:t>
            </a:r>
            <a:r>
              <a:rPr kumimoji="1" lang="en-US" altLang="ja-JP" sz="1600" b="1" dirty="0">
                <a:solidFill>
                  <a:srgbClr val="0000FF"/>
                </a:solidFill>
                <a:latin typeface="Calibri" panose="020F0502020204030204" pitchFamily="34" charset="0"/>
                <a:ea typeface="Meiryo UI"/>
                <a:cs typeface="Calibri" panose="020F0502020204030204" pitchFamily="34" charset="0"/>
              </a:rPr>
              <a:t>Natural</a:t>
            </a:r>
            <a:r>
              <a:rPr kumimoji="1" lang="ja-JP" altLang="en-US" sz="1600" b="1" dirty="0">
                <a:solidFill>
                  <a:srgbClr val="FF0000"/>
                </a:solidFill>
                <a:latin typeface="Calibri" panose="020F0502020204030204" pitchFamily="34" charset="0"/>
                <a:ea typeface="Meiryo UI"/>
                <a:cs typeface="Calibri" panose="020F0502020204030204" pitchFamily="34" charset="0"/>
              </a:rPr>
              <a:t>　</a:t>
            </a:r>
            <a:r>
              <a:rPr kumimoji="1" lang="en-US" altLang="ja-JP" sz="1600" b="1" dirty="0">
                <a:solidFill>
                  <a:srgbClr val="FF0000"/>
                </a:solidFill>
                <a:latin typeface="Calibri" panose="020F0502020204030204" pitchFamily="34" charset="0"/>
                <a:ea typeface="Meiryo UI"/>
                <a:cs typeface="Calibri" panose="020F0502020204030204" pitchFamily="34" charset="0"/>
              </a:rPr>
              <a:t>Red</a:t>
            </a:r>
            <a:r>
              <a:rPr kumimoji="1" lang="ja-JP" altLang="en-US" sz="1600" b="1" dirty="0">
                <a:solidFill>
                  <a:srgbClr val="FF0000"/>
                </a:solidFill>
                <a:latin typeface="Calibri" panose="020F0502020204030204" pitchFamily="34" charset="0"/>
                <a:ea typeface="Meiryo UI"/>
                <a:cs typeface="Calibri" panose="020F0502020204030204" pitchFamily="34" charset="0"/>
              </a:rPr>
              <a:t>：</a:t>
            </a:r>
            <a:r>
              <a:rPr kumimoji="1" lang="en-US" altLang="ja-JP" sz="1600" b="1" dirty="0">
                <a:solidFill>
                  <a:srgbClr val="FF0000"/>
                </a:solidFill>
                <a:latin typeface="Calibri" panose="020F0502020204030204" pitchFamily="34" charset="0"/>
                <a:ea typeface="Meiryo UI"/>
                <a:cs typeface="Calibri" panose="020F0502020204030204" pitchFamily="34" charset="0"/>
              </a:rPr>
              <a:t>anthropogenic</a:t>
            </a:r>
            <a:endParaRPr kumimoji="1" lang="ja-JP" altLang="en-US" sz="1600" b="1" dirty="0">
              <a:solidFill>
                <a:srgbClr val="FF0000"/>
              </a:solidFill>
              <a:latin typeface="Calibri" panose="020F0502020204030204" pitchFamily="34" charset="0"/>
              <a:ea typeface="Meiryo UI"/>
              <a:cs typeface="Calibri" panose="020F0502020204030204" pitchFamily="34" charset="0"/>
            </a:endParaRPr>
          </a:p>
        </p:txBody>
      </p:sp>
      <p:sp>
        <p:nvSpPr>
          <p:cNvPr id="11" name="テキスト ボックス 10"/>
          <p:cNvSpPr txBox="1"/>
          <p:nvPr/>
        </p:nvSpPr>
        <p:spPr>
          <a:xfrm>
            <a:off x="5169000" y="4746965"/>
            <a:ext cx="3611310" cy="461665"/>
          </a:xfrm>
          <a:prstGeom prst="rect">
            <a:avLst/>
          </a:prstGeom>
          <a:noFill/>
        </p:spPr>
        <p:txBody>
          <a:bodyPr wrap="none" rtlCol="0">
            <a:spAutoFit/>
          </a:bodyPr>
          <a:lstStyle/>
          <a:p>
            <a:pPr defTabSz="914400"/>
            <a:r>
              <a:rPr kumimoji="1" lang="en-US" altLang="ja-JP" sz="2400" b="1" dirty="0">
                <a:solidFill>
                  <a:srgbClr val="333333"/>
                </a:solidFill>
                <a:latin typeface="Calibri" panose="020F0502020204030204" pitchFamily="34" charset="0"/>
                <a:ea typeface="Meiryo UI"/>
                <a:cs typeface="Calibri" panose="020F0502020204030204" pitchFamily="34" charset="0"/>
              </a:rPr>
              <a:t>Output area flux per frame</a:t>
            </a:r>
            <a:endParaRPr kumimoji="1" lang="ja-JP" altLang="en-US" sz="2400" b="1" dirty="0">
              <a:solidFill>
                <a:srgbClr val="333333"/>
              </a:solidFill>
              <a:latin typeface="Calibri" panose="020F0502020204030204" pitchFamily="34" charset="0"/>
              <a:ea typeface="Meiryo UI"/>
              <a:cs typeface="Calibri" panose="020F0502020204030204" pitchFamily="34" charset="0"/>
            </a:endParaRPr>
          </a:p>
        </p:txBody>
      </p:sp>
      <p:sp>
        <p:nvSpPr>
          <p:cNvPr id="21" name="Shape 78"/>
          <p:cNvSpPr/>
          <p:nvPr/>
        </p:nvSpPr>
        <p:spPr>
          <a:xfrm>
            <a:off x="561000" y="257318"/>
            <a:ext cx="6264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2. What is “RIAD” system ?</a:t>
            </a:r>
          </a:p>
        </p:txBody>
      </p:sp>
      <p:pic>
        <p:nvPicPr>
          <p:cNvPr id="17" name="オーディオ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944879967"/>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p:txBody>
          <a:bodyPr/>
          <a:lstStyle/>
          <a:p>
            <a:fld id="{61254AC7-F910-4E93-BE53-D744E3912F08}" type="slidenum">
              <a:rPr lang="ja-JP" altLang="en-US" smtClean="0">
                <a:latin typeface="Calibri" panose="020F0502020204030204" pitchFamily="34" charset="0"/>
                <a:cs typeface="Calibri" panose="020F0502020204030204" pitchFamily="34" charset="0"/>
              </a:rPr>
              <a:pPr/>
              <a:t>11</a:t>
            </a:fld>
            <a:endParaRPr lang="ja-JP" altLang="en-US" dirty="0">
              <a:latin typeface="Calibri" panose="020F0502020204030204" pitchFamily="34" charset="0"/>
              <a:cs typeface="Calibri" panose="020F0502020204030204" pitchFamily="34" charset="0"/>
            </a:endParaRPr>
          </a:p>
        </p:txBody>
      </p:sp>
      <p:sp>
        <p:nvSpPr>
          <p:cNvPr id="10" name="Shape 78"/>
          <p:cNvSpPr/>
          <p:nvPr/>
        </p:nvSpPr>
        <p:spPr>
          <a:xfrm>
            <a:off x="530775" y="244994"/>
            <a:ext cx="7848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3. What we can achieve by RIAD system</a:t>
            </a:r>
          </a:p>
        </p:txBody>
      </p:sp>
      <p:sp>
        <p:nvSpPr>
          <p:cNvPr id="123" name="テキスト ボックス 122">
            <a:extLst>
              <a:ext uri="{FF2B5EF4-FFF2-40B4-BE49-F238E27FC236}">
                <a16:creationId xmlns:a16="http://schemas.microsoft.com/office/drawing/2014/main" id="{DE2578AA-5097-4FD2-AC65-5611BC945E53}"/>
              </a:ext>
            </a:extLst>
          </p:cNvPr>
          <p:cNvSpPr txBox="1"/>
          <p:nvPr/>
        </p:nvSpPr>
        <p:spPr>
          <a:xfrm flipH="1">
            <a:off x="7598095" y="4038399"/>
            <a:ext cx="1979296" cy="2585323"/>
          </a:xfrm>
          <a:prstGeom prst="rect">
            <a:avLst/>
          </a:prstGeom>
          <a:noFill/>
          <a:ln w="22225">
            <a:solidFill>
              <a:schemeClr val="bg2">
                <a:lumMod val="50000"/>
              </a:schemeClr>
            </a:solidFill>
          </a:ln>
        </p:spPr>
        <p:txBody>
          <a:bodyPr wrap="square" rtlCol="0">
            <a:spAutoFit/>
          </a:bodyPr>
          <a:lstStyle/>
          <a:p>
            <a:endParaRPr kumimoji="1" lang="en-US" altLang="ja-JP" b="1" dirty="0">
              <a:latin typeface="Calibri" panose="020F0502020204030204" pitchFamily="34" charset="0"/>
              <a:cs typeface="Calibri" panose="020F0502020204030204" pitchFamily="34" charset="0"/>
            </a:endParaRPr>
          </a:p>
          <a:p>
            <a:endParaRPr kumimoji="1" lang="en-US" altLang="ja-JP" b="1" dirty="0">
              <a:latin typeface="Calibri" panose="020F0502020204030204" pitchFamily="34" charset="0"/>
              <a:cs typeface="Calibri" panose="020F0502020204030204" pitchFamily="34" charset="0"/>
            </a:endParaRPr>
          </a:p>
          <a:p>
            <a:endParaRPr kumimoji="1" lang="en-US" altLang="ja-JP" b="1" dirty="0">
              <a:latin typeface="Calibri" panose="020F0502020204030204" pitchFamily="34" charset="0"/>
              <a:cs typeface="Calibri" panose="020F0502020204030204" pitchFamily="34" charset="0"/>
            </a:endParaRPr>
          </a:p>
          <a:p>
            <a:endParaRPr kumimoji="1" lang="en-US" altLang="ja-JP" b="1" dirty="0">
              <a:latin typeface="Calibri" panose="020F0502020204030204" pitchFamily="34" charset="0"/>
              <a:cs typeface="Calibri" panose="020F0502020204030204" pitchFamily="34" charset="0"/>
            </a:endParaRPr>
          </a:p>
          <a:p>
            <a:endParaRPr kumimoji="1" lang="en-US" altLang="ja-JP" b="1" dirty="0">
              <a:latin typeface="Calibri" panose="020F0502020204030204" pitchFamily="34" charset="0"/>
              <a:cs typeface="Calibri" panose="020F0502020204030204" pitchFamily="34" charset="0"/>
            </a:endParaRPr>
          </a:p>
          <a:p>
            <a:endParaRPr kumimoji="1" lang="en-US" altLang="ja-JP" b="1" dirty="0">
              <a:latin typeface="Calibri" panose="020F0502020204030204" pitchFamily="34" charset="0"/>
              <a:cs typeface="Calibri" panose="020F0502020204030204" pitchFamily="34" charset="0"/>
            </a:endParaRPr>
          </a:p>
          <a:p>
            <a:endParaRPr kumimoji="1" lang="en-US" altLang="ja-JP" b="1" dirty="0">
              <a:latin typeface="Calibri" panose="020F0502020204030204" pitchFamily="34" charset="0"/>
              <a:cs typeface="Calibri" panose="020F0502020204030204" pitchFamily="34" charset="0"/>
            </a:endParaRPr>
          </a:p>
          <a:p>
            <a:endParaRPr kumimoji="1" lang="en-US" altLang="ja-JP" b="1" dirty="0">
              <a:latin typeface="Calibri" panose="020F0502020204030204" pitchFamily="34" charset="0"/>
              <a:cs typeface="Calibri" panose="020F0502020204030204" pitchFamily="34" charset="0"/>
            </a:endParaRPr>
          </a:p>
          <a:p>
            <a:endParaRPr kumimoji="1" lang="ja-JP" altLang="en-US" b="1" dirty="0">
              <a:latin typeface="Calibri" panose="020F0502020204030204" pitchFamily="34" charset="0"/>
              <a:cs typeface="Calibri" panose="020F0502020204030204" pitchFamily="34" charset="0"/>
            </a:endParaRPr>
          </a:p>
        </p:txBody>
      </p:sp>
      <p:sp>
        <p:nvSpPr>
          <p:cNvPr id="124" name="正方形/長方形 123">
            <a:extLst>
              <a:ext uri="{FF2B5EF4-FFF2-40B4-BE49-F238E27FC236}">
                <a16:creationId xmlns:a16="http://schemas.microsoft.com/office/drawing/2014/main" id="{E9F9E942-7AB6-444E-9496-925B33511729}"/>
              </a:ext>
            </a:extLst>
          </p:cNvPr>
          <p:cNvSpPr/>
          <p:nvPr/>
        </p:nvSpPr>
        <p:spPr>
          <a:xfrm>
            <a:off x="7827532" y="3778430"/>
            <a:ext cx="1608583" cy="440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25" name="正方形/長方形 124">
            <a:extLst>
              <a:ext uri="{FF2B5EF4-FFF2-40B4-BE49-F238E27FC236}">
                <a16:creationId xmlns:a16="http://schemas.microsoft.com/office/drawing/2014/main" id="{6AB5A791-1AF8-49ED-91B9-541D6A8CAD25}"/>
              </a:ext>
            </a:extLst>
          </p:cNvPr>
          <p:cNvSpPr/>
          <p:nvPr/>
        </p:nvSpPr>
        <p:spPr>
          <a:xfrm>
            <a:off x="282121" y="1155713"/>
            <a:ext cx="3014498" cy="2640665"/>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26" name="正方形/長方形 125">
            <a:extLst>
              <a:ext uri="{FF2B5EF4-FFF2-40B4-BE49-F238E27FC236}">
                <a16:creationId xmlns:a16="http://schemas.microsoft.com/office/drawing/2014/main" id="{F99735AF-B7A8-4173-9573-E750AA2D5E2D}"/>
              </a:ext>
            </a:extLst>
          </p:cNvPr>
          <p:cNvSpPr/>
          <p:nvPr/>
        </p:nvSpPr>
        <p:spPr>
          <a:xfrm>
            <a:off x="346272" y="1046451"/>
            <a:ext cx="790347" cy="440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28" name="テキスト ボックス 127">
            <a:extLst>
              <a:ext uri="{FF2B5EF4-FFF2-40B4-BE49-F238E27FC236}">
                <a16:creationId xmlns:a16="http://schemas.microsoft.com/office/drawing/2014/main" id="{2834C933-8400-4F50-BFDC-699DF4CD412B}"/>
              </a:ext>
            </a:extLst>
          </p:cNvPr>
          <p:cNvSpPr txBox="1"/>
          <p:nvPr/>
        </p:nvSpPr>
        <p:spPr>
          <a:xfrm>
            <a:off x="269745" y="1024728"/>
            <a:ext cx="915635" cy="307777"/>
          </a:xfrm>
          <a:prstGeom prst="rect">
            <a:avLst/>
          </a:prstGeom>
          <a:noFill/>
        </p:spPr>
        <p:txBody>
          <a:bodyPr wrap="none" rtlCol="0">
            <a:spAutoFit/>
          </a:bodyPr>
          <a:lstStyle/>
          <a:p>
            <a:pPr algn="ctr"/>
            <a:r>
              <a:rPr kumimoji="1" lang="en-US" altLang="ja-JP" sz="1400" b="1" dirty="0">
                <a:solidFill>
                  <a:schemeClr val="accent6">
                    <a:lumMod val="75000"/>
                  </a:schemeClr>
                </a:solidFill>
                <a:latin typeface="Calibri" panose="020F0502020204030204" pitchFamily="34" charset="0"/>
                <a:ea typeface="メイリオ" panose="020B0604030504040204" pitchFamily="50" charset="-128"/>
                <a:cs typeface="Calibri" panose="020F0502020204030204" pitchFamily="34" charset="0"/>
              </a:rPr>
              <a:t>【RIAD】</a:t>
            </a:r>
          </a:p>
        </p:txBody>
      </p:sp>
      <p:sp>
        <p:nvSpPr>
          <p:cNvPr id="130" name="楕円 129">
            <a:extLst>
              <a:ext uri="{FF2B5EF4-FFF2-40B4-BE49-F238E27FC236}">
                <a16:creationId xmlns:a16="http://schemas.microsoft.com/office/drawing/2014/main" id="{B704F209-3E81-4252-91EA-5A42BF63F9EF}"/>
              </a:ext>
            </a:extLst>
          </p:cNvPr>
          <p:cNvSpPr/>
          <p:nvPr/>
        </p:nvSpPr>
        <p:spPr>
          <a:xfrm>
            <a:off x="4457138" y="3620262"/>
            <a:ext cx="131640" cy="131640"/>
          </a:xfrm>
          <a:prstGeom prst="ellipse">
            <a:avLst/>
          </a:prstGeom>
          <a:solidFill>
            <a:schemeClr val="accent5">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31" name="テキスト ボックス 130">
            <a:extLst>
              <a:ext uri="{FF2B5EF4-FFF2-40B4-BE49-F238E27FC236}">
                <a16:creationId xmlns:a16="http://schemas.microsoft.com/office/drawing/2014/main" id="{45801943-FC40-416E-A835-0CAB683AEE0E}"/>
              </a:ext>
            </a:extLst>
          </p:cNvPr>
          <p:cNvSpPr txBox="1"/>
          <p:nvPr/>
        </p:nvSpPr>
        <p:spPr>
          <a:xfrm>
            <a:off x="4522958" y="3548167"/>
            <a:ext cx="1287917" cy="276999"/>
          </a:xfrm>
          <a:prstGeom prst="rect">
            <a:avLst/>
          </a:prstGeom>
          <a:noFill/>
        </p:spPr>
        <p:txBody>
          <a:bodyPr wrap="none" rtlCol="0">
            <a:spAutoFit/>
          </a:bodyPr>
          <a:lstStyle/>
          <a:p>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observation point</a:t>
            </a:r>
          </a:p>
        </p:txBody>
      </p:sp>
      <p:pic>
        <p:nvPicPr>
          <p:cNvPr id="132" name="図 131">
            <a:extLst>
              <a:ext uri="{FF2B5EF4-FFF2-40B4-BE49-F238E27FC236}">
                <a16:creationId xmlns:a16="http://schemas.microsoft.com/office/drawing/2014/main" id="{280186DE-4261-4F00-A8D1-D57D0B8151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52775" y="1762836"/>
            <a:ext cx="2129978" cy="1576311"/>
          </a:xfrm>
          <a:prstGeom prst="rect">
            <a:avLst/>
          </a:prstGeom>
        </p:spPr>
      </p:pic>
      <p:sp>
        <p:nvSpPr>
          <p:cNvPr id="133" name="正方形/長方形 132">
            <a:extLst>
              <a:ext uri="{FF2B5EF4-FFF2-40B4-BE49-F238E27FC236}">
                <a16:creationId xmlns:a16="http://schemas.microsoft.com/office/drawing/2014/main" id="{0616D744-C9BD-4E80-9450-7B8DD4405AEC}"/>
              </a:ext>
            </a:extLst>
          </p:cNvPr>
          <p:cNvSpPr/>
          <p:nvPr/>
        </p:nvSpPr>
        <p:spPr>
          <a:xfrm>
            <a:off x="3679769" y="1155713"/>
            <a:ext cx="2362352" cy="2640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34" name="正方形/長方形 133">
            <a:extLst>
              <a:ext uri="{FF2B5EF4-FFF2-40B4-BE49-F238E27FC236}">
                <a16:creationId xmlns:a16="http://schemas.microsoft.com/office/drawing/2014/main" id="{49589041-7D8B-47F8-838D-A8CC6CF9F494}"/>
              </a:ext>
            </a:extLst>
          </p:cNvPr>
          <p:cNvSpPr/>
          <p:nvPr/>
        </p:nvSpPr>
        <p:spPr>
          <a:xfrm>
            <a:off x="3806533" y="1046451"/>
            <a:ext cx="1692979" cy="440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pic>
        <p:nvPicPr>
          <p:cNvPr id="136" name="図 135">
            <a:extLst>
              <a:ext uri="{FF2B5EF4-FFF2-40B4-BE49-F238E27FC236}">
                <a16:creationId xmlns:a16="http://schemas.microsoft.com/office/drawing/2014/main" id="{CA4CB33C-4C00-419B-9A16-49EEB740E2F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l="45443" t="38171" r="44303" b="46724"/>
          <a:stretch/>
        </p:blipFill>
        <p:spPr>
          <a:xfrm>
            <a:off x="8071111" y="1607139"/>
            <a:ext cx="1578824" cy="2210348"/>
          </a:xfrm>
          <a:prstGeom prst="rect">
            <a:avLst/>
          </a:prstGeom>
        </p:spPr>
      </p:pic>
      <p:sp>
        <p:nvSpPr>
          <p:cNvPr id="137" name="正方形/長方形 136">
            <a:extLst>
              <a:ext uri="{FF2B5EF4-FFF2-40B4-BE49-F238E27FC236}">
                <a16:creationId xmlns:a16="http://schemas.microsoft.com/office/drawing/2014/main" id="{3A2728DD-91F6-483C-ADA1-28C219974773}"/>
              </a:ext>
            </a:extLst>
          </p:cNvPr>
          <p:cNvSpPr/>
          <p:nvPr/>
        </p:nvSpPr>
        <p:spPr>
          <a:xfrm>
            <a:off x="8026720" y="1155713"/>
            <a:ext cx="1705073" cy="2640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38" name="テキスト ボックス 137">
            <a:extLst>
              <a:ext uri="{FF2B5EF4-FFF2-40B4-BE49-F238E27FC236}">
                <a16:creationId xmlns:a16="http://schemas.microsoft.com/office/drawing/2014/main" id="{8B2960E9-0EBD-4D17-BD8E-9021ABE7157F}"/>
              </a:ext>
            </a:extLst>
          </p:cNvPr>
          <p:cNvSpPr txBox="1"/>
          <p:nvPr/>
        </p:nvSpPr>
        <p:spPr>
          <a:xfrm>
            <a:off x="6075254" y="1757632"/>
            <a:ext cx="2029915" cy="1384995"/>
          </a:xfrm>
          <a:prstGeom prst="rect">
            <a:avLst/>
          </a:prstGeom>
          <a:noFill/>
        </p:spPr>
        <p:txBody>
          <a:bodyPr wrap="none" rtlCol="0">
            <a:spAutoFit/>
          </a:bodyPr>
          <a:lstStyle/>
          <a:p>
            <a:r>
              <a:rPr kumimoji="1" lang="en-US" altLang="ja-JP" sz="1400" b="1" u="sng" dirty="0">
                <a:solidFill>
                  <a:srgbClr val="002060"/>
                </a:solidFill>
                <a:latin typeface="Calibri" panose="020F0502020204030204" pitchFamily="34" charset="0"/>
                <a:cs typeface="Calibri" panose="020F0502020204030204" pitchFamily="34" charset="0"/>
              </a:rPr>
              <a:t>【Physical Properties】</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Land Use</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Population density</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Cross-section of a river</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Riparian vegetation</a:t>
            </a:r>
          </a:p>
          <a:p>
            <a:r>
              <a:rPr kumimoji="1" lang="ja-JP" altLang="en-US" sz="1400" dirty="0">
                <a:solidFill>
                  <a:srgbClr val="002060"/>
                </a:solidFill>
                <a:latin typeface="Calibri" panose="020F0502020204030204" pitchFamily="34" charset="0"/>
                <a:cs typeface="Calibri" panose="020F0502020204030204" pitchFamily="34" charset="0"/>
              </a:rPr>
              <a:t>　　・・・</a:t>
            </a:r>
            <a:r>
              <a:rPr kumimoji="1" lang="en-US" altLang="ja-JP" sz="1400" dirty="0">
                <a:solidFill>
                  <a:srgbClr val="002060"/>
                </a:solidFill>
                <a:latin typeface="Calibri" panose="020F0502020204030204" pitchFamily="34" charset="0"/>
                <a:cs typeface="Calibri" panose="020F0502020204030204" pitchFamily="34" charset="0"/>
              </a:rPr>
              <a:t>etc.</a:t>
            </a:r>
            <a:endParaRPr kumimoji="1" lang="ja-JP" altLang="en-US" sz="1400" dirty="0">
              <a:solidFill>
                <a:srgbClr val="002060"/>
              </a:solidFill>
              <a:latin typeface="Calibri" panose="020F0502020204030204" pitchFamily="34" charset="0"/>
              <a:cs typeface="Calibri" panose="020F0502020204030204" pitchFamily="34" charset="0"/>
            </a:endParaRPr>
          </a:p>
        </p:txBody>
      </p:sp>
      <p:sp>
        <p:nvSpPr>
          <p:cNvPr id="140" name="正方形/長方形 139">
            <a:extLst>
              <a:ext uri="{FF2B5EF4-FFF2-40B4-BE49-F238E27FC236}">
                <a16:creationId xmlns:a16="http://schemas.microsoft.com/office/drawing/2014/main" id="{CADB6D08-5B9B-49A3-BF89-CDC7DC3BE223}"/>
              </a:ext>
            </a:extLst>
          </p:cNvPr>
          <p:cNvSpPr/>
          <p:nvPr/>
        </p:nvSpPr>
        <p:spPr>
          <a:xfrm>
            <a:off x="2343057" y="4044115"/>
            <a:ext cx="2362352" cy="2640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41" name="テキスト ボックス 140">
            <a:extLst>
              <a:ext uri="{FF2B5EF4-FFF2-40B4-BE49-F238E27FC236}">
                <a16:creationId xmlns:a16="http://schemas.microsoft.com/office/drawing/2014/main" id="{452D5AB0-766F-42CC-8700-35D70EA791C8}"/>
              </a:ext>
            </a:extLst>
          </p:cNvPr>
          <p:cNvSpPr txBox="1"/>
          <p:nvPr/>
        </p:nvSpPr>
        <p:spPr>
          <a:xfrm>
            <a:off x="115582" y="4282244"/>
            <a:ext cx="2084673" cy="2031325"/>
          </a:xfrm>
          <a:prstGeom prst="rect">
            <a:avLst/>
          </a:prstGeom>
          <a:noFill/>
        </p:spPr>
        <p:txBody>
          <a:bodyPr wrap="none" rtlCol="0">
            <a:spAutoFit/>
          </a:bodyPr>
          <a:lstStyle/>
          <a:p>
            <a:r>
              <a:rPr kumimoji="1" lang="en-US" altLang="ja-JP" sz="1400" b="1" u="sng" dirty="0">
                <a:solidFill>
                  <a:srgbClr val="002060"/>
                </a:solidFill>
                <a:latin typeface="Calibri" panose="020F0502020204030204" pitchFamily="34" charset="0"/>
                <a:cs typeface="Calibri" panose="020F0502020204030204" pitchFamily="34" charset="0"/>
              </a:rPr>
              <a:t>【Society &amp; Economy】</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Human abortion</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Waste Collection Status</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Scholarly ability</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Age structure</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Regional character</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Corporate activities</a:t>
            </a: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Standard of living</a:t>
            </a:r>
            <a:r>
              <a:rPr kumimoji="1" lang="ja-JP" altLang="en-US" sz="1400" dirty="0">
                <a:solidFill>
                  <a:srgbClr val="002060"/>
                </a:solidFill>
                <a:latin typeface="Calibri" panose="020F0502020204030204" pitchFamily="34" charset="0"/>
                <a:cs typeface="Calibri" panose="020F0502020204030204" pitchFamily="34" charset="0"/>
              </a:rPr>
              <a:t>　　</a:t>
            </a:r>
            <a:endParaRPr kumimoji="1" lang="en-US" altLang="ja-JP" sz="1400" dirty="0">
              <a:solidFill>
                <a:srgbClr val="002060"/>
              </a:solidFill>
              <a:latin typeface="Calibri" panose="020F0502020204030204" pitchFamily="34" charset="0"/>
              <a:cs typeface="Calibri" panose="020F0502020204030204" pitchFamily="34" charset="0"/>
            </a:endParaRPr>
          </a:p>
          <a:p>
            <a:r>
              <a:rPr kumimoji="1" lang="ja-JP" altLang="en-US" sz="1400" dirty="0">
                <a:solidFill>
                  <a:srgbClr val="002060"/>
                </a:solidFill>
                <a:latin typeface="Calibri" panose="020F0502020204030204" pitchFamily="34" charset="0"/>
                <a:cs typeface="Calibri" panose="020F0502020204030204" pitchFamily="34" charset="0"/>
              </a:rPr>
              <a:t>・・・</a:t>
            </a:r>
            <a:r>
              <a:rPr kumimoji="1" lang="en-US" altLang="ja-JP" sz="1400" dirty="0">
                <a:solidFill>
                  <a:srgbClr val="002060"/>
                </a:solidFill>
                <a:latin typeface="Calibri" panose="020F0502020204030204" pitchFamily="34" charset="0"/>
                <a:cs typeface="Calibri" panose="020F0502020204030204" pitchFamily="34" charset="0"/>
              </a:rPr>
              <a:t>etc.</a:t>
            </a:r>
            <a:endParaRPr kumimoji="1" lang="ja-JP" altLang="en-US" sz="1400" dirty="0">
              <a:solidFill>
                <a:srgbClr val="002060"/>
              </a:solidFill>
              <a:latin typeface="Calibri" panose="020F0502020204030204" pitchFamily="34" charset="0"/>
              <a:cs typeface="Calibri" panose="020F0502020204030204" pitchFamily="34" charset="0"/>
            </a:endParaRPr>
          </a:p>
        </p:txBody>
      </p:sp>
      <p:sp>
        <p:nvSpPr>
          <p:cNvPr id="142" name="正方形/長方形 141">
            <a:extLst>
              <a:ext uri="{FF2B5EF4-FFF2-40B4-BE49-F238E27FC236}">
                <a16:creationId xmlns:a16="http://schemas.microsoft.com/office/drawing/2014/main" id="{767B21ED-209F-4B08-AD51-1249D8CF6846}"/>
              </a:ext>
            </a:extLst>
          </p:cNvPr>
          <p:cNvSpPr/>
          <p:nvPr/>
        </p:nvSpPr>
        <p:spPr>
          <a:xfrm>
            <a:off x="2343056" y="3897696"/>
            <a:ext cx="2362353" cy="3064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43" name="正方形/長方形 142">
            <a:extLst>
              <a:ext uri="{FF2B5EF4-FFF2-40B4-BE49-F238E27FC236}">
                <a16:creationId xmlns:a16="http://schemas.microsoft.com/office/drawing/2014/main" id="{05AD93B0-581F-4BDE-9F04-CE3B6171B35B}"/>
              </a:ext>
            </a:extLst>
          </p:cNvPr>
          <p:cNvSpPr/>
          <p:nvPr/>
        </p:nvSpPr>
        <p:spPr>
          <a:xfrm>
            <a:off x="8026720" y="1027039"/>
            <a:ext cx="1713508" cy="4116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44" name="正方形/長方形 143">
            <a:extLst>
              <a:ext uri="{FF2B5EF4-FFF2-40B4-BE49-F238E27FC236}">
                <a16:creationId xmlns:a16="http://schemas.microsoft.com/office/drawing/2014/main" id="{D7A2BC43-3EDE-44FA-AB32-2AE0FD94DB9F}"/>
              </a:ext>
            </a:extLst>
          </p:cNvPr>
          <p:cNvSpPr/>
          <p:nvPr/>
        </p:nvSpPr>
        <p:spPr>
          <a:xfrm>
            <a:off x="3814567" y="1054228"/>
            <a:ext cx="1885950" cy="440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45" name="正方形/長方形 144">
            <a:extLst>
              <a:ext uri="{FF2B5EF4-FFF2-40B4-BE49-F238E27FC236}">
                <a16:creationId xmlns:a16="http://schemas.microsoft.com/office/drawing/2014/main" id="{8F6151F4-2553-4A9B-B94D-A95F52B19B48}"/>
              </a:ext>
            </a:extLst>
          </p:cNvPr>
          <p:cNvSpPr/>
          <p:nvPr/>
        </p:nvSpPr>
        <p:spPr>
          <a:xfrm>
            <a:off x="3824246" y="1018430"/>
            <a:ext cx="2037930" cy="5699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46" name="テキスト ボックス 145">
            <a:extLst>
              <a:ext uri="{FF2B5EF4-FFF2-40B4-BE49-F238E27FC236}">
                <a16:creationId xmlns:a16="http://schemas.microsoft.com/office/drawing/2014/main" id="{126C6DA1-6942-4540-AB78-F1470F5E8F88}"/>
              </a:ext>
            </a:extLst>
          </p:cNvPr>
          <p:cNvSpPr txBox="1"/>
          <p:nvPr/>
        </p:nvSpPr>
        <p:spPr>
          <a:xfrm>
            <a:off x="2343057" y="4285756"/>
            <a:ext cx="1534844" cy="276999"/>
          </a:xfrm>
          <a:prstGeom prst="rect">
            <a:avLst/>
          </a:prstGeom>
          <a:noFill/>
        </p:spPr>
        <p:txBody>
          <a:bodyPr wrap="none" rtlCol="0">
            <a:spAutoFit/>
          </a:bodyPr>
          <a:lstStyle/>
          <a:p>
            <a:r>
              <a:rPr kumimoji="1" lang="ja-JP" altLang="en-US" sz="12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River improvement</a:t>
            </a:r>
          </a:p>
        </p:txBody>
      </p:sp>
      <p:sp>
        <p:nvSpPr>
          <p:cNvPr id="147" name="テキスト ボックス 146">
            <a:extLst>
              <a:ext uri="{FF2B5EF4-FFF2-40B4-BE49-F238E27FC236}">
                <a16:creationId xmlns:a16="http://schemas.microsoft.com/office/drawing/2014/main" id="{AB4CEAF2-2DC5-4486-9A1D-FBCA3EB80A85}"/>
              </a:ext>
            </a:extLst>
          </p:cNvPr>
          <p:cNvSpPr txBox="1"/>
          <p:nvPr/>
        </p:nvSpPr>
        <p:spPr>
          <a:xfrm>
            <a:off x="2343057" y="5067075"/>
            <a:ext cx="1960473" cy="461665"/>
          </a:xfrm>
          <a:prstGeom prst="rect">
            <a:avLst/>
          </a:prstGeom>
          <a:noFill/>
        </p:spPr>
        <p:txBody>
          <a:bodyPr wrap="none" rtlCol="0">
            <a:spAutoFit/>
          </a:bodyPr>
          <a:lstStyle/>
          <a:p>
            <a:r>
              <a:rPr kumimoji="1" lang="ja-JP" altLang="en-US" sz="12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Countermeasures in lands</a:t>
            </a:r>
          </a:p>
          <a:p>
            <a:r>
              <a:rPr kumimoji="1" lang="ja-JP" altLang="en-US" sz="12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Civic activity, etc.)</a:t>
            </a:r>
          </a:p>
        </p:txBody>
      </p:sp>
      <p:sp>
        <p:nvSpPr>
          <p:cNvPr id="148" name="テキスト ボックス 147">
            <a:extLst>
              <a:ext uri="{FF2B5EF4-FFF2-40B4-BE49-F238E27FC236}">
                <a16:creationId xmlns:a16="http://schemas.microsoft.com/office/drawing/2014/main" id="{5E571362-A5CA-4A7E-B95D-2909A29D0A31}"/>
              </a:ext>
            </a:extLst>
          </p:cNvPr>
          <p:cNvSpPr txBox="1"/>
          <p:nvPr/>
        </p:nvSpPr>
        <p:spPr>
          <a:xfrm>
            <a:off x="2343057" y="4578560"/>
            <a:ext cx="1393395" cy="461665"/>
          </a:xfrm>
          <a:prstGeom prst="rect">
            <a:avLst/>
          </a:prstGeom>
          <a:noFill/>
        </p:spPr>
        <p:txBody>
          <a:bodyPr wrap="none" rtlCol="0">
            <a:spAutoFit/>
          </a:bodyPr>
          <a:lstStyle/>
          <a:p>
            <a:r>
              <a:rPr kumimoji="1" lang="ja-JP" altLang="en-US" sz="12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Collected in river</a:t>
            </a:r>
          </a:p>
          <a:p>
            <a:r>
              <a:rPr kumimoji="1" lang="ja-JP" altLang="en-US" sz="12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Oil fence etc.)</a:t>
            </a:r>
          </a:p>
        </p:txBody>
      </p:sp>
      <p:sp>
        <p:nvSpPr>
          <p:cNvPr id="149" name="テキスト ボックス 148">
            <a:extLst>
              <a:ext uri="{FF2B5EF4-FFF2-40B4-BE49-F238E27FC236}">
                <a16:creationId xmlns:a16="http://schemas.microsoft.com/office/drawing/2014/main" id="{F360A89B-D946-4484-A513-A40EA1721053}"/>
              </a:ext>
            </a:extLst>
          </p:cNvPr>
          <p:cNvSpPr txBox="1"/>
          <p:nvPr/>
        </p:nvSpPr>
        <p:spPr>
          <a:xfrm>
            <a:off x="2343057" y="5546347"/>
            <a:ext cx="2362352" cy="646331"/>
          </a:xfrm>
          <a:prstGeom prst="rect">
            <a:avLst/>
          </a:prstGeom>
          <a:noFill/>
        </p:spPr>
        <p:txBody>
          <a:bodyPr wrap="square" rtlCol="0">
            <a:spAutoFit/>
          </a:bodyPr>
          <a:lstStyle/>
          <a:p>
            <a:r>
              <a:rPr kumimoji="1" lang="ja-JP" altLang="en-US" sz="12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Based on the amount of waste generated in the region Sharing of disposal costs</a:t>
            </a:r>
          </a:p>
        </p:txBody>
      </p:sp>
      <p:sp>
        <p:nvSpPr>
          <p:cNvPr id="151" name="正方形/長方形 150">
            <a:extLst>
              <a:ext uri="{FF2B5EF4-FFF2-40B4-BE49-F238E27FC236}">
                <a16:creationId xmlns:a16="http://schemas.microsoft.com/office/drawing/2014/main" id="{1C187DBA-526B-463D-8C03-45D2AA71CD78}"/>
              </a:ext>
            </a:extLst>
          </p:cNvPr>
          <p:cNvSpPr/>
          <p:nvPr/>
        </p:nvSpPr>
        <p:spPr>
          <a:xfrm>
            <a:off x="7788953" y="3932389"/>
            <a:ext cx="1658629" cy="226432"/>
          </a:xfrm>
          <a:prstGeom prst="rect">
            <a:avLst/>
          </a:prstGeom>
          <a:solidFill>
            <a:schemeClr val="accent5">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52" name="テキスト ボックス 151">
            <a:extLst>
              <a:ext uri="{FF2B5EF4-FFF2-40B4-BE49-F238E27FC236}">
                <a16:creationId xmlns:a16="http://schemas.microsoft.com/office/drawing/2014/main" id="{31949441-0FD7-4C7A-B88A-A06C7BE8A789}"/>
              </a:ext>
            </a:extLst>
          </p:cNvPr>
          <p:cNvSpPr txBox="1"/>
          <p:nvPr/>
        </p:nvSpPr>
        <p:spPr>
          <a:xfrm>
            <a:off x="8274997" y="3851668"/>
            <a:ext cx="625492" cy="369332"/>
          </a:xfrm>
          <a:prstGeom prst="rect">
            <a:avLst/>
          </a:prstGeom>
          <a:noFill/>
        </p:spPr>
        <p:txBody>
          <a:bodyPr wrap="none" rtlCol="0">
            <a:spAutoFit/>
          </a:bodyPr>
          <a:lstStyle/>
          <a:p>
            <a:pPr algn="ctr"/>
            <a:r>
              <a:rPr kumimoji="1" lang="en-US" altLang="ja-JP" b="1" dirty="0">
                <a:solidFill>
                  <a:schemeClr val="bg1"/>
                </a:solidFill>
                <a:latin typeface="Calibri" panose="020F0502020204030204" pitchFamily="34" charset="0"/>
                <a:ea typeface="メイリオ" panose="020B0604030504040204" pitchFamily="50" charset="-128"/>
                <a:cs typeface="Calibri" panose="020F0502020204030204" pitchFamily="34" charset="0"/>
              </a:rPr>
              <a:t>Goal</a:t>
            </a:r>
          </a:p>
        </p:txBody>
      </p:sp>
      <p:sp>
        <p:nvSpPr>
          <p:cNvPr id="153" name="テキスト ボックス 152">
            <a:extLst>
              <a:ext uri="{FF2B5EF4-FFF2-40B4-BE49-F238E27FC236}">
                <a16:creationId xmlns:a16="http://schemas.microsoft.com/office/drawing/2014/main" id="{8E4D8112-928E-40C3-8F7C-92E044C08944}"/>
              </a:ext>
            </a:extLst>
          </p:cNvPr>
          <p:cNvSpPr txBox="1"/>
          <p:nvPr/>
        </p:nvSpPr>
        <p:spPr>
          <a:xfrm>
            <a:off x="7568242" y="4218522"/>
            <a:ext cx="2060086" cy="1077218"/>
          </a:xfrm>
          <a:prstGeom prst="rect">
            <a:avLst/>
          </a:prstGeom>
          <a:noFill/>
        </p:spPr>
        <p:txBody>
          <a:bodyPr wrap="square">
            <a:spAutoFit/>
          </a:bodyPr>
          <a:lstStyle/>
          <a:p>
            <a:r>
              <a:rPr kumimoji="1" lang="en-US" altLang="ja-JP" sz="1600" b="1" dirty="0">
                <a:latin typeface="Calibri" panose="020F0502020204030204" pitchFamily="34" charset="0"/>
                <a:cs typeface="Calibri" panose="020F0502020204030204" pitchFamily="34" charset="0"/>
              </a:rPr>
              <a:t>Reduce the amount of plastic discharged into the ocean to zero as much as possible.</a:t>
            </a:r>
          </a:p>
        </p:txBody>
      </p:sp>
      <p:sp>
        <p:nvSpPr>
          <p:cNvPr id="154" name="正方形/長方形 153">
            <a:extLst>
              <a:ext uri="{FF2B5EF4-FFF2-40B4-BE49-F238E27FC236}">
                <a16:creationId xmlns:a16="http://schemas.microsoft.com/office/drawing/2014/main" id="{7F29360A-39C2-48EE-87CA-DB5F10E50B97}"/>
              </a:ext>
            </a:extLst>
          </p:cNvPr>
          <p:cNvSpPr/>
          <p:nvPr/>
        </p:nvSpPr>
        <p:spPr>
          <a:xfrm>
            <a:off x="5142167" y="3925183"/>
            <a:ext cx="1991608" cy="2759597"/>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55" name="テキスト ボックス 154">
            <a:extLst>
              <a:ext uri="{FF2B5EF4-FFF2-40B4-BE49-F238E27FC236}">
                <a16:creationId xmlns:a16="http://schemas.microsoft.com/office/drawing/2014/main" id="{E7F3EA6B-2756-4CB7-8A72-398ED38C5305}"/>
              </a:ext>
            </a:extLst>
          </p:cNvPr>
          <p:cNvSpPr txBox="1"/>
          <p:nvPr/>
        </p:nvSpPr>
        <p:spPr>
          <a:xfrm>
            <a:off x="5147450" y="4098809"/>
            <a:ext cx="1964601" cy="738664"/>
          </a:xfrm>
          <a:prstGeom prst="rect">
            <a:avLst/>
          </a:prstGeom>
          <a:noFill/>
        </p:spPr>
        <p:txBody>
          <a:bodyPr wrap="square" rtlCol="0">
            <a:spAutoFit/>
          </a:bodyPr>
          <a:lstStyle/>
          <a:p>
            <a:r>
              <a:rPr kumimoji="1" lang="en-US" altLang="ja-JP" sz="1400" b="1" dirty="0">
                <a:solidFill>
                  <a:schemeClr val="accent6"/>
                </a:solidFill>
                <a:latin typeface="Calibri" panose="020F0502020204030204" pitchFamily="34" charset="0"/>
                <a:ea typeface="メイリオ" panose="020B0604030504040204" pitchFamily="50" charset="-128"/>
                <a:cs typeface="Calibri" panose="020F0502020204030204" pitchFamily="34" charset="0"/>
              </a:rPr>
              <a:t>Confirmation of effectiveness </a:t>
            </a:r>
          </a:p>
          <a:p>
            <a:pPr algn="r"/>
            <a:r>
              <a:rPr kumimoji="1" lang="en-US" altLang="ja-JP" sz="1400" b="1" dirty="0">
                <a:solidFill>
                  <a:schemeClr val="accent6"/>
                </a:solidFill>
                <a:latin typeface="Calibri" panose="020F0502020204030204" pitchFamily="34" charset="0"/>
                <a:ea typeface="メイリオ" panose="020B0604030504040204" pitchFamily="50" charset="-128"/>
                <a:cs typeface="Calibri" panose="020F0502020204030204" pitchFamily="34" charset="0"/>
              </a:rPr>
              <a:t>(scientific basis</a:t>
            </a:r>
            <a:r>
              <a:rPr kumimoji="1" lang="ja-JP" altLang="en-US" sz="1400" b="1" dirty="0">
                <a:solidFill>
                  <a:schemeClr val="accent6"/>
                </a:solidFill>
                <a:latin typeface="Calibri" panose="020F0502020204030204" pitchFamily="34" charset="0"/>
                <a:ea typeface="メイリオ" panose="020B0604030504040204" pitchFamily="50" charset="-128"/>
                <a:cs typeface="Calibri" panose="020F0502020204030204" pitchFamily="34" charset="0"/>
              </a:rPr>
              <a:t>）</a:t>
            </a:r>
            <a:endParaRPr kumimoji="1" lang="en-US" altLang="ja-JP" sz="1400" b="1" dirty="0">
              <a:solidFill>
                <a:schemeClr val="accent6"/>
              </a:solidFill>
              <a:latin typeface="Calibri" panose="020F0502020204030204" pitchFamily="34" charset="0"/>
              <a:ea typeface="メイリオ" panose="020B0604030504040204" pitchFamily="50" charset="-128"/>
              <a:cs typeface="Calibri" panose="020F0502020204030204" pitchFamily="34" charset="0"/>
            </a:endParaRPr>
          </a:p>
        </p:txBody>
      </p:sp>
      <p:sp>
        <p:nvSpPr>
          <p:cNvPr id="156" name="テキスト ボックス 155">
            <a:extLst>
              <a:ext uri="{FF2B5EF4-FFF2-40B4-BE49-F238E27FC236}">
                <a16:creationId xmlns:a16="http://schemas.microsoft.com/office/drawing/2014/main" id="{45EA1019-4A7F-46BA-8A03-37CC103AA13A}"/>
              </a:ext>
            </a:extLst>
          </p:cNvPr>
          <p:cNvSpPr txBox="1"/>
          <p:nvPr/>
        </p:nvSpPr>
        <p:spPr>
          <a:xfrm>
            <a:off x="5762795" y="3768291"/>
            <a:ext cx="915635" cy="307777"/>
          </a:xfrm>
          <a:prstGeom prst="rect">
            <a:avLst/>
          </a:prstGeom>
          <a:solidFill>
            <a:schemeClr val="bg1"/>
          </a:solidFill>
          <a:ln>
            <a:solidFill>
              <a:schemeClr val="bg2">
                <a:lumMod val="50000"/>
              </a:schemeClr>
            </a:solidFill>
          </a:ln>
        </p:spPr>
        <p:txBody>
          <a:bodyPr wrap="none" rtlCol="0">
            <a:spAutoFit/>
          </a:bodyPr>
          <a:lstStyle/>
          <a:p>
            <a:pPr algn="ctr"/>
            <a:r>
              <a:rPr kumimoji="1" lang="en-US" altLang="ja-JP" sz="1400" b="1" dirty="0">
                <a:solidFill>
                  <a:schemeClr val="accent6">
                    <a:lumMod val="75000"/>
                  </a:schemeClr>
                </a:solidFill>
                <a:latin typeface="Calibri" panose="020F0502020204030204" pitchFamily="34" charset="0"/>
                <a:ea typeface="メイリオ" panose="020B0604030504040204" pitchFamily="50" charset="-128"/>
                <a:cs typeface="Calibri" panose="020F0502020204030204" pitchFamily="34" charset="0"/>
              </a:rPr>
              <a:t>【RIAD】</a:t>
            </a:r>
          </a:p>
        </p:txBody>
      </p:sp>
      <p:sp>
        <p:nvSpPr>
          <p:cNvPr id="158" name="テキスト ボックス 157">
            <a:extLst>
              <a:ext uri="{FF2B5EF4-FFF2-40B4-BE49-F238E27FC236}">
                <a16:creationId xmlns:a16="http://schemas.microsoft.com/office/drawing/2014/main" id="{BF4A08A1-9BEF-4B21-B799-785C2E7EC03D}"/>
              </a:ext>
            </a:extLst>
          </p:cNvPr>
          <p:cNvSpPr txBox="1"/>
          <p:nvPr/>
        </p:nvSpPr>
        <p:spPr>
          <a:xfrm>
            <a:off x="3983021" y="3255895"/>
            <a:ext cx="625620" cy="276999"/>
          </a:xfrm>
          <a:prstGeom prst="rect">
            <a:avLst/>
          </a:prstGeom>
          <a:noFill/>
        </p:spPr>
        <p:txBody>
          <a:bodyPr wrap="none" rtlCol="0">
            <a:spAutoFit/>
          </a:bodyPr>
          <a:lstStyle/>
          <a:p>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A</a:t>
            </a:r>
            <a:r>
              <a:rPr kumimoji="1" lang="ja-JP" altLang="en-US" sz="1200" dirty="0">
                <a:latin typeface="Calibri" panose="020F0502020204030204" pitchFamily="34" charset="0"/>
                <a:ea typeface="メイリオ" panose="020B0604030504040204" pitchFamily="50" charset="-128"/>
                <a:cs typeface="Calibri" panose="020F0502020204030204" pitchFamily="34" charset="0"/>
              </a:rPr>
              <a:t> </a:t>
            </a:r>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River</a:t>
            </a:r>
          </a:p>
        </p:txBody>
      </p:sp>
      <p:sp>
        <p:nvSpPr>
          <p:cNvPr id="159" name="テキスト ボックス 158">
            <a:extLst>
              <a:ext uri="{FF2B5EF4-FFF2-40B4-BE49-F238E27FC236}">
                <a16:creationId xmlns:a16="http://schemas.microsoft.com/office/drawing/2014/main" id="{6D46A541-A968-4399-9CCD-62900D3E95A3}"/>
              </a:ext>
            </a:extLst>
          </p:cNvPr>
          <p:cNvSpPr txBox="1"/>
          <p:nvPr/>
        </p:nvSpPr>
        <p:spPr>
          <a:xfrm>
            <a:off x="5188905" y="1750336"/>
            <a:ext cx="801823" cy="276999"/>
          </a:xfrm>
          <a:prstGeom prst="rect">
            <a:avLst/>
          </a:prstGeom>
          <a:noFill/>
        </p:spPr>
        <p:txBody>
          <a:bodyPr wrap="none" rtlCol="0">
            <a:spAutoFit/>
          </a:bodyPr>
          <a:lstStyle/>
          <a:p>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a Channel</a:t>
            </a:r>
          </a:p>
        </p:txBody>
      </p:sp>
      <p:sp>
        <p:nvSpPr>
          <p:cNvPr id="160" name="テキスト ボックス 159">
            <a:extLst>
              <a:ext uri="{FF2B5EF4-FFF2-40B4-BE49-F238E27FC236}">
                <a16:creationId xmlns:a16="http://schemas.microsoft.com/office/drawing/2014/main" id="{438FD082-6D74-4BC4-B61D-A06E52D40286}"/>
              </a:ext>
            </a:extLst>
          </p:cNvPr>
          <p:cNvSpPr txBox="1"/>
          <p:nvPr/>
        </p:nvSpPr>
        <p:spPr>
          <a:xfrm>
            <a:off x="4281340" y="2873433"/>
            <a:ext cx="619208" cy="276999"/>
          </a:xfrm>
          <a:prstGeom prst="rect">
            <a:avLst/>
          </a:prstGeom>
          <a:noFill/>
        </p:spPr>
        <p:txBody>
          <a:bodyPr wrap="none" rtlCol="0">
            <a:spAutoFit/>
          </a:bodyPr>
          <a:lstStyle/>
          <a:p>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B River</a:t>
            </a:r>
          </a:p>
        </p:txBody>
      </p:sp>
      <p:sp>
        <p:nvSpPr>
          <p:cNvPr id="161" name="テキスト ボックス 160">
            <a:extLst>
              <a:ext uri="{FF2B5EF4-FFF2-40B4-BE49-F238E27FC236}">
                <a16:creationId xmlns:a16="http://schemas.microsoft.com/office/drawing/2014/main" id="{7B248826-72F4-4D65-A033-FB445711831E}"/>
              </a:ext>
            </a:extLst>
          </p:cNvPr>
          <p:cNvSpPr txBox="1"/>
          <p:nvPr/>
        </p:nvSpPr>
        <p:spPr>
          <a:xfrm>
            <a:off x="3656953" y="1980564"/>
            <a:ext cx="809837" cy="276999"/>
          </a:xfrm>
          <a:prstGeom prst="rect">
            <a:avLst/>
          </a:prstGeom>
          <a:noFill/>
        </p:spPr>
        <p:txBody>
          <a:bodyPr wrap="none" rtlCol="0">
            <a:spAutoFit/>
          </a:bodyPr>
          <a:lstStyle/>
          <a:p>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C Channel</a:t>
            </a:r>
          </a:p>
        </p:txBody>
      </p:sp>
      <p:sp>
        <p:nvSpPr>
          <p:cNvPr id="162" name="テキスト ボックス 161">
            <a:extLst>
              <a:ext uri="{FF2B5EF4-FFF2-40B4-BE49-F238E27FC236}">
                <a16:creationId xmlns:a16="http://schemas.microsoft.com/office/drawing/2014/main" id="{735ACB5E-EEB3-4D9A-8B5E-B77E9743AF1C}"/>
              </a:ext>
            </a:extLst>
          </p:cNvPr>
          <p:cNvSpPr txBox="1"/>
          <p:nvPr/>
        </p:nvSpPr>
        <p:spPr>
          <a:xfrm>
            <a:off x="4454024" y="1879612"/>
            <a:ext cx="630429" cy="276999"/>
          </a:xfrm>
          <a:prstGeom prst="rect">
            <a:avLst/>
          </a:prstGeom>
          <a:noFill/>
        </p:spPr>
        <p:txBody>
          <a:bodyPr wrap="none" rtlCol="0">
            <a:spAutoFit/>
          </a:bodyPr>
          <a:lstStyle/>
          <a:p>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D River</a:t>
            </a:r>
          </a:p>
        </p:txBody>
      </p:sp>
      <p:sp>
        <p:nvSpPr>
          <p:cNvPr id="163" name="テキスト ボックス 162">
            <a:extLst>
              <a:ext uri="{FF2B5EF4-FFF2-40B4-BE49-F238E27FC236}">
                <a16:creationId xmlns:a16="http://schemas.microsoft.com/office/drawing/2014/main" id="{2B65E8AE-03AE-4F0F-914E-9B6DE999FB0C}"/>
              </a:ext>
            </a:extLst>
          </p:cNvPr>
          <p:cNvSpPr txBox="1"/>
          <p:nvPr/>
        </p:nvSpPr>
        <p:spPr>
          <a:xfrm>
            <a:off x="5148722" y="2703273"/>
            <a:ext cx="808235" cy="276999"/>
          </a:xfrm>
          <a:prstGeom prst="rect">
            <a:avLst/>
          </a:prstGeom>
          <a:noFill/>
        </p:spPr>
        <p:txBody>
          <a:bodyPr wrap="none" rtlCol="0">
            <a:spAutoFit/>
          </a:bodyPr>
          <a:lstStyle/>
          <a:p>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b Channel</a:t>
            </a:r>
          </a:p>
        </p:txBody>
      </p:sp>
      <p:sp>
        <p:nvSpPr>
          <p:cNvPr id="164" name="テキスト ボックス 163">
            <a:extLst>
              <a:ext uri="{FF2B5EF4-FFF2-40B4-BE49-F238E27FC236}">
                <a16:creationId xmlns:a16="http://schemas.microsoft.com/office/drawing/2014/main" id="{2489F356-98C7-45FE-894D-3AF36543768C}"/>
              </a:ext>
            </a:extLst>
          </p:cNvPr>
          <p:cNvSpPr txBox="1"/>
          <p:nvPr/>
        </p:nvSpPr>
        <p:spPr>
          <a:xfrm>
            <a:off x="4805028" y="2257563"/>
            <a:ext cx="617605" cy="276999"/>
          </a:xfrm>
          <a:prstGeom prst="rect">
            <a:avLst/>
          </a:prstGeom>
          <a:noFill/>
        </p:spPr>
        <p:txBody>
          <a:bodyPr wrap="none" rtlCol="0">
            <a:spAutoFit/>
          </a:bodyPr>
          <a:lstStyle/>
          <a:p>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C River</a:t>
            </a:r>
          </a:p>
        </p:txBody>
      </p:sp>
      <p:sp>
        <p:nvSpPr>
          <p:cNvPr id="165" name="テキスト ボックス 164">
            <a:extLst>
              <a:ext uri="{FF2B5EF4-FFF2-40B4-BE49-F238E27FC236}">
                <a16:creationId xmlns:a16="http://schemas.microsoft.com/office/drawing/2014/main" id="{32783893-459C-4C93-A0C1-3CDBE22069B7}"/>
              </a:ext>
            </a:extLst>
          </p:cNvPr>
          <p:cNvSpPr txBox="1"/>
          <p:nvPr/>
        </p:nvSpPr>
        <p:spPr>
          <a:xfrm>
            <a:off x="3637354" y="6282707"/>
            <a:ext cx="876074" cy="276999"/>
          </a:xfrm>
          <a:prstGeom prst="rect">
            <a:avLst/>
          </a:prstGeom>
          <a:noFill/>
        </p:spPr>
        <p:txBody>
          <a:bodyPr wrap="none" rtlCol="0">
            <a:spAutoFit/>
          </a:bodyPr>
          <a:lstStyle/>
          <a:p>
            <a:r>
              <a:rPr kumimoji="1" lang="ja-JP" altLang="en-US" sz="12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200" dirty="0">
                <a:latin typeface="Calibri" panose="020F0502020204030204" pitchFamily="34" charset="0"/>
                <a:ea typeface="メイリオ" panose="020B0604030504040204" pitchFamily="50" charset="-128"/>
                <a:cs typeface="Calibri" panose="020F0502020204030204" pitchFamily="34" charset="0"/>
              </a:rPr>
              <a:t>etc.</a:t>
            </a:r>
          </a:p>
        </p:txBody>
      </p:sp>
      <p:sp>
        <p:nvSpPr>
          <p:cNvPr id="166" name="吹き出し: 四角形 9">
            <a:extLst>
              <a:ext uri="{FF2B5EF4-FFF2-40B4-BE49-F238E27FC236}">
                <a16:creationId xmlns:a16="http://schemas.microsoft.com/office/drawing/2014/main" id="{8A0D3063-E327-4E5F-8ED7-DC7E82804A1F}"/>
              </a:ext>
            </a:extLst>
          </p:cNvPr>
          <p:cNvSpPr/>
          <p:nvPr/>
        </p:nvSpPr>
        <p:spPr>
          <a:xfrm>
            <a:off x="6813370" y="3110650"/>
            <a:ext cx="1175840" cy="545798"/>
          </a:xfrm>
          <a:prstGeom prst="wedgeRectCallout">
            <a:avLst>
              <a:gd name="adj1" fmla="val -34314"/>
              <a:gd name="adj2" fmla="val -73721"/>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002060"/>
                </a:solidFill>
                <a:latin typeface="Calibri" panose="020F0502020204030204" pitchFamily="34" charset="0"/>
                <a:cs typeface="Calibri" panose="020F0502020204030204" pitchFamily="34" charset="0"/>
              </a:rPr>
              <a:t>City OS Utilization</a:t>
            </a:r>
            <a:endParaRPr kumimoji="1" lang="ja-JP" altLang="en-US" b="1" dirty="0">
              <a:solidFill>
                <a:srgbClr val="002060"/>
              </a:solidFill>
              <a:latin typeface="Calibri" panose="020F0502020204030204" pitchFamily="34" charset="0"/>
              <a:cs typeface="Calibri" panose="020F0502020204030204" pitchFamily="34" charset="0"/>
            </a:endParaRPr>
          </a:p>
        </p:txBody>
      </p:sp>
      <p:sp>
        <p:nvSpPr>
          <p:cNvPr id="167" name="吹き出し: 四角形 58">
            <a:extLst>
              <a:ext uri="{FF2B5EF4-FFF2-40B4-BE49-F238E27FC236}">
                <a16:creationId xmlns:a16="http://schemas.microsoft.com/office/drawing/2014/main" id="{162F28BF-A25C-4EF1-950C-4A04D68A108E}"/>
              </a:ext>
            </a:extLst>
          </p:cNvPr>
          <p:cNvSpPr/>
          <p:nvPr/>
        </p:nvSpPr>
        <p:spPr>
          <a:xfrm>
            <a:off x="1033778" y="6068711"/>
            <a:ext cx="1175840" cy="545798"/>
          </a:xfrm>
          <a:prstGeom prst="wedgeRectCallout">
            <a:avLst>
              <a:gd name="adj1" fmla="val 5966"/>
              <a:gd name="adj2" fmla="val -81559"/>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002060"/>
                </a:solidFill>
                <a:latin typeface="Calibri" panose="020F0502020204030204" pitchFamily="34" charset="0"/>
                <a:cs typeface="Calibri" panose="020F0502020204030204" pitchFamily="34" charset="0"/>
              </a:rPr>
              <a:t>City OS Utilization</a:t>
            </a:r>
            <a:endParaRPr kumimoji="1" lang="ja-JP" altLang="en-US" b="1" dirty="0">
              <a:solidFill>
                <a:srgbClr val="002060"/>
              </a:solidFill>
              <a:latin typeface="Calibri" panose="020F0502020204030204" pitchFamily="34" charset="0"/>
              <a:cs typeface="Calibri" panose="020F0502020204030204" pitchFamily="34" charset="0"/>
            </a:endParaRPr>
          </a:p>
        </p:txBody>
      </p:sp>
      <p:sp>
        <p:nvSpPr>
          <p:cNvPr id="168" name="テキスト ボックス 167">
            <a:extLst>
              <a:ext uri="{FF2B5EF4-FFF2-40B4-BE49-F238E27FC236}">
                <a16:creationId xmlns:a16="http://schemas.microsoft.com/office/drawing/2014/main" id="{D2A4505F-6B75-47D3-9CE4-37577D7E93F1}"/>
              </a:ext>
            </a:extLst>
          </p:cNvPr>
          <p:cNvSpPr txBox="1"/>
          <p:nvPr/>
        </p:nvSpPr>
        <p:spPr>
          <a:xfrm>
            <a:off x="8221452" y="993676"/>
            <a:ext cx="1465993" cy="969496"/>
          </a:xfrm>
          <a:prstGeom prst="rect">
            <a:avLst/>
          </a:prstGeom>
          <a:noFill/>
        </p:spPr>
        <p:txBody>
          <a:bodyPr wrap="square" rtlCol="0">
            <a:spAutoFit/>
          </a:bodyPr>
          <a:lstStyle/>
          <a:p>
            <a:pPr algn="ctr"/>
            <a:r>
              <a:rPr kumimoji="1" lang="en-US" altLang="ja-JP" sz="1400" b="1" dirty="0">
                <a:latin typeface="Calibri" panose="020F0502020204030204" pitchFamily="34" charset="0"/>
                <a:ea typeface="メイリオ" panose="020B0604030504040204" pitchFamily="50" charset="-128"/>
                <a:cs typeface="Calibri" panose="020F0502020204030204" pitchFamily="34" charset="0"/>
              </a:rPr>
              <a:t>Visualization of results</a:t>
            </a:r>
          </a:p>
          <a:p>
            <a:pPr algn="ctr"/>
            <a:r>
              <a:rPr kumimoji="1" lang="ja-JP" altLang="en-US" sz="11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100" b="1" dirty="0">
                <a:latin typeface="Calibri" panose="020F0502020204030204" pitchFamily="34" charset="0"/>
                <a:ea typeface="メイリオ" panose="020B0604030504040204" pitchFamily="50" charset="-128"/>
                <a:cs typeface="Calibri" panose="020F0502020204030204" pitchFamily="34" charset="0"/>
              </a:rPr>
              <a:t>Information on the</a:t>
            </a:r>
          </a:p>
          <a:p>
            <a:r>
              <a:rPr kumimoji="1" lang="en-US" altLang="ja-JP" b="1" dirty="0">
                <a:solidFill>
                  <a:schemeClr val="accent6"/>
                </a:solidFill>
                <a:latin typeface="Calibri" panose="020F0502020204030204" pitchFamily="34" charset="0"/>
                <a:ea typeface="メイリオ" panose="020B0604030504040204" pitchFamily="50" charset="-128"/>
                <a:cs typeface="Calibri" panose="020F0502020204030204" pitchFamily="34" charset="0"/>
              </a:rPr>
              <a:t>surface</a:t>
            </a:r>
            <a:r>
              <a:rPr kumimoji="1" lang="ja-JP" altLang="en-US" sz="1400" dirty="0">
                <a:latin typeface="Calibri" panose="020F0502020204030204" pitchFamily="34" charset="0"/>
                <a:ea typeface="メイリオ" panose="020B0604030504040204" pitchFamily="50" charset="-128"/>
                <a:cs typeface="Calibri" panose="020F0502020204030204" pitchFamily="34" charset="0"/>
              </a:rPr>
              <a:t>）</a:t>
            </a:r>
            <a:endParaRPr kumimoji="1" lang="en-US" altLang="ja-JP" sz="1400" dirty="0">
              <a:latin typeface="Calibri" panose="020F0502020204030204" pitchFamily="34" charset="0"/>
              <a:ea typeface="メイリオ" panose="020B0604030504040204" pitchFamily="50" charset="-128"/>
              <a:cs typeface="Calibri" panose="020F0502020204030204" pitchFamily="34" charset="0"/>
            </a:endParaRPr>
          </a:p>
        </p:txBody>
      </p:sp>
      <p:pic>
        <p:nvPicPr>
          <p:cNvPr id="178" name="図 17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7824" y="2953978"/>
            <a:ext cx="2065232" cy="883597"/>
          </a:xfrm>
          <a:prstGeom prst="rect">
            <a:avLst/>
          </a:prstGeom>
        </p:spPr>
      </p:pic>
      <p:pic>
        <p:nvPicPr>
          <p:cNvPr id="179" name="図 17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30149" y="5705135"/>
            <a:ext cx="2065232" cy="883597"/>
          </a:xfrm>
          <a:prstGeom prst="rect">
            <a:avLst/>
          </a:prstGeom>
        </p:spPr>
      </p:pic>
      <p:sp>
        <p:nvSpPr>
          <p:cNvPr id="180" name="テキスト ボックス 179">
            <a:extLst>
              <a:ext uri="{FF2B5EF4-FFF2-40B4-BE49-F238E27FC236}">
                <a16:creationId xmlns:a16="http://schemas.microsoft.com/office/drawing/2014/main" id="{D6D9DEAD-FB29-49E1-BD3F-5D6C54974F7E}"/>
              </a:ext>
            </a:extLst>
          </p:cNvPr>
          <p:cNvSpPr txBox="1"/>
          <p:nvPr/>
        </p:nvSpPr>
        <p:spPr>
          <a:xfrm>
            <a:off x="2395349" y="3929981"/>
            <a:ext cx="2320828" cy="307777"/>
          </a:xfrm>
          <a:prstGeom prst="rect">
            <a:avLst/>
          </a:prstGeom>
          <a:noFill/>
        </p:spPr>
        <p:txBody>
          <a:bodyPr wrap="none" rtlCol="0">
            <a:spAutoFit/>
          </a:bodyPr>
          <a:lstStyle/>
          <a:p>
            <a:pPr algn="ctr"/>
            <a:r>
              <a:rPr kumimoji="1" lang="en-US" altLang="ja-JP" sz="1400" b="1" dirty="0">
                <a:latin typeface="Calibri" panose="020F0502020204030204" pitchFamily="34" charset="0"/>
                <a:ea typeface="メイリオ" panose="020B0604030504040204" pitchFamily="50" charset="-128"/>
                <a:cs typeface="Calibri" panose="020F0502020204030204" pitchFamily="34" charset="0"/>
              </a:rPr>
              <a:t>Countermeasures (Example)</a:t>
            </a:r>
            <a:r>
              <a:rPr kumimoji="1" lang="ja-JP" altLang="en-US" sz="1400" b="1" dirty="0">
                <a:latin typeface="Calibri" panose="020F0502020204030204" pitchFamily="34" charset="0"/>
                <a:ea typeface="メイリオ" panose="020B0604030504040204" pitchFamily="50" charset="-128"/>
                <a:cs typeface="Calibri" panose="020F0502020204030204" pitchFamily="34" charset="0"/>
              </a:rPr>
              <a:t> </a:t>
            </a:r>
            <a:endParaRPr kumimoji="1" lang="en-US" altLang="ja-JP" sz="1400" b="1" dirty="0">
              <a:latin typeface="Calibri" panose="020F0502020204030204" pitchFamily="34" charset="0"/>
              <a:ea typeface="メイリオ" panose="020B0604030504040204" pitchFamily="50" charset="-128"/>
              <a:cs typeface="Calibri" panose="020F0502020204030204" pitchFamily="34" charset="0"/>
            </a:endParaRPr>
          </a:p>
        </p:txBody>
      </p:sp>
      <p:pic>
        <p:nvPicPr>
          <p:cNvPr id="181" name="図 180"/>
          <p:cNvPicPr>
            <a:picLocks noChangeAspect="1"/>
          </p:cNvPicPr>
          <p:nvPr/>
        </p:nvPicPr>
        <p:blipFill>
          <a:blip r:embed="rId8"/>
          <a:stretch>
            <a:fillRect/>
          </a:stretch>
        </p:blipFill>
        <p:spPr>
          <a:xfrm>
            <a:off x="8026720" y="5341882"/>
            <a:ext cx="1210206" cy="1205534"/>
          </a:xfrm>
          <a:prstGeom prst="rect">
            <a:avLst/>
          </a:prstGeom>
        </p:spPr>
      </p:pic>
      <p:pic>
        <p:nvPicPr>
          <p:cNvPr id="182" name="図 18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05270" y="4795369"/>
            <a:ext cx="1832080" cy="842607"/>
          </a:xfrm>
          <a:prstGeom prst="rect">
            <a:avLst/>
          </a:prstGeom>
        </p:spPr>
      </p:pic>
      <p:pic>
        <p:nvPicPr>
          <p:cNvPr id="183" name="図 18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0282" y="1687181"/>
            <a:ext cx="2830054" cy="1301594"/>
          </a:xfrm>
          <a:prstGeom prst="rect">
            <a:avLst/>
          </a:prstGeom>
        </p:spPr>
      </p:pic>
      <p:sp>
        <p:nvSpPr>
          <p:cNvPr id="184" name="テキスト ボックス 183">
            <a:extLst>
              <a:ext uri="{FF2B5EF4-FFF2-40B4-BE49-F238E27FC236}">
                <a16:creationId xmlns:a16="http://schemas.microsoft.com/office/drawing/2014/main" id="{058DB0D8-9455-4770-9890-2FF019DFA618}"/>
              </a:ext>
            </a:extLst>
          </p:cNvPr>
          <p:cNvSpPr txBox="1"/>
          <p:nvPr/>
        </p:nvSpPr>
        <p:spPr>
          <a:xfrm>
            <a:off x="3752775" y="1032504"/>
            <a:ext cx="2129978" cy="523220"/>
          </a:xfrm>
          <a:prstGeom prst="rect">
            <a:avLst/>
          </a:prstGeom>
          <a:noFill/>
        </p:spPr>
        <p:txBody>
          <a:bodyPr wrap="square" rtlCol="0">
            <a:spAutoFit/>
          </a:bodyPr>
          <a:lstStyle/>
          <a:p>
            <a:pPr algn="ctr"/>
            <a:r>
              <a:rPr kumimoji="1" lang="en-US" altLang="ja-JP" sz="1400" b="1" dirty="0">
                <a:latin typeface="Calibri" panose="020F0502020204030204" pitchFamily="34" charset="0"/>
                <a:ea typeface="メイリオ" panose="020B0604030504040204" pitchFamily="50" charset="-128"/>
                <a:cs typeface="Calibri" panose="020F0502020204030204" pitchFamily="34" charset="0"/>
              </a:rPr>
              <a:t>Establishment of monitoring network</a:t>
            </a:r>
          </a:p>
        </p:txBody>
      </p:sp>
      <p:cxnSp>
        <p:nvCxnSpPr>
          <p:cNvPr id="185" name="直線矢印コネクタ 184"/>
          <p:cNvCxnSpPr>
            <a:stCxn id="125" idx="3"/>
            <a:endCxn id="133" idx="1"/>
          </p:cNvCxnSpPr>
          <p:nvPr/>
        </p:nvCxnSpPr>
        <p:spPr>
          <a:xfrm>
            <a:off x="3296619" y="2476046"/>
            <a:ext cx="38315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6" name="直線矢印コネクタ 185"/>
          <p:cNvCxnSpPr/>
          <p:nvPr/>
        </p:nvCxnSpPr>
        <p:spPr>
          <a:xfrm>
            <a:off x="6042121" y="1438660"/>
            <a:ext cx="198459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7" name="直線矢印コネクタ 186"/>
          <p:cNvCxnSpPr/>
          <p:nvPr/>
        </p:nvCxnSpPr>
        <p:spPr>
          <a:xfrm>
            <a:off x="143047" y="4193274"/>
            <a:ext cx="220000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9" name="直線矢印コネクタ 188"/>
          <p:cNvCxnSpPr/>
          <p:nvPr/>
        </p:nvCxnSpPr>
        <p:spPr>
          <a:xfrm>
            <a:off x="4707700" y="5373000"/>
            <a:ext cx="4680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5" name="直線矢印コネクタ 194"/>
          <p:cNvCxnSpPr/>
          <p:nvPr/>
        </p:nvCxnSpPr>
        <p:spPr>
          <a:xfrm>
            <a:off x="7133775" y="5445000"/>
            <a:ext cx="4680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7" name="テキスト ボックス 126">
            <a:extLst>
              <a:ext uri="{FF2B5EF4-FFF2-40B4-BE49-F238E27FC236}">
                <a16:creationId xmlns:a16="http://schemas.microsoft.com/office/drawing/2014/main" id="{1DBDC130-8604-442F-B648-3ECF4AC9B97B}"/>
              </a:ext>
            </a:extLst>
          </p:cNvPr>
          <p:cNvSpPr txBox="1"/>
          <p:nvPr/>
        </p:nvSpPr>
        <p:spPr>
          <a:xfrm>
            <a:off x="274272" y="1230080"/>
            <a:ext cx="2446728" cy="584775"/>
          </a:xfrm>
          <a:prstGeom prst="rect">
            <a:avLst/>
          </a:prstGeom>
          <a:noFill/>
        </p:spPr>
        <p:txBody>
          <a:bodyPr wrap="square" rtlCol="0">
            <a:spAutoFit/>
          </a:bodyPr>
          <a:lstStyle/>
          <a:p>
            <a:r>
              <a:rPr kumimoji="1" lang="en-US" altLang="ja-JP" sz="1400" dirty="0">
                <a:latin typeface="Calibri" panose="020F0502020204030204" pitchFamily="34" charset="0"/>
                <a:ea typeface="メイリオ" panose="020B0604030504040204" pitchFamily="50" charset="-128"/>
                <a:cs typeface="Calibri" panose="020F0502020204030204" pitchFamily="34" charset="0"/>
              </a:rPr>
              <a:t>Results at observation </a:t>
            </a:r>
            <a:r>
              <a:rPr lang="en-US" altLang="ja-JP" sz="14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400" dirty="0">
                <a:latin typeface="Calibri" panose="020F0502020204030204" pitchFamily="34" charset="0"/>
                <a:ea typeface="メイリオ" panose="020B0604030504040204" pitchFamily="50" charset="-128"/>
                <a:cs typeface="Calibri" panose="020F0502020204030204" pitchFamily="34" charset="0"/>
              </a:rPr>
              <a:t>point”</a:t>
            </a:r>
          </a:p>
          <a:p>
            <a:r>
              <a:rPr kumimoji="1" lang="ja-JP" altLang="en-US" sz="14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1400" b="1" dirty="0">
                <a:latin typeface="Calibri" panose="020F0502020204030204" pitchFamily="34" charset="0"/>
                <a:ea typeface="メイリオ" panose="020B0604030504040204" pitchFamily="50" charset="-128"/>
                <a:cs typeface="Calibri" panose="020F0502020204030204" pitchFamily="34" charset="0"/>
              </a:rPr>
              <a:t>Information at a </a:t>
            </a:r>
            <a:r>
              <a:rPr kumimoji="1" lang="en-US" altLang="ja-JP" b="1" dirty="0">
                <a:solidFill>
                  <a:srgbClr val="0000FF"/>
                </a:solidFill>
                <a:latin typeface="Calibri" panose="020F0502020204030204" pitchFamily="34" charset="0"/>
                <a:ea typeface="メイリオ" panose="020B0604030504040204" pitchFamily="50" charset="-128"/>
                <a:cs typeface="Calibri" panose="020F0502020204030204" pitchFamily="34" charset="0"/>
              </a:rPr>
              <a:t>point</a:t>
            </a:r>
            <a:endParaRPr kumimoji="1" lang="en-US" altLang="ja-JP" sz="1400" dirty="0">
              <a:latin typeface="Calibri" panose="020F0502020204030204" pitchFamily="34" charset="0"/>
              <a:ea typeface="メイリオ" panose="020B0604030504040204" pitchFamily="50" charset="-128"/>
              <a:cs typeface="Calibri" panose="020F0502020204030204" pitchFamily="34" charset="0"/>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336494041"/>
      </p:ext>
    </p:extLst>
  </p:cSld>
  <p:clrMapOvr>
    <a:masterClrMapping/>
  </p:clrMapOvr>
  <mc:AlternateContent xmlns:mc="http://schemas.openxmlformats.org/markup-compatibility/2006" xmlns:p14="http://schemas.microsoft.com/office/powerpoint/2010/main">
    <mc:Choice Requires="p14">
      <p:transition spd="slow" p14:dur="2000" advTm="59725"/>
    </mc:Choice>
    <mc:Fallback xmlns="">
      <p:transition spd="slow" advTm="5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
          </p:nvPr>
        </p:nvSpPr>
        <p:spPr/>
        <p:txBody>
          <a:bodyPr/>
          <a:lstStyle/>
          <a:p>
            <a:fld id="{61254AC7-F910-4E93-BE53-D744E3912F08}" type="slidenum">
              <a:rPr lang="ja-JP" altLang="en-US" smtClean="0"/>
              <a:pPr/>
              <a:t>12</a:t>
            </a:fld>
            <a:endParaRPr lang="ja-JP" altLang="en-US" dirty="0"/>
          </a:p>
        </p:txBody>
      </p:sp>
      <p:sp>
        <p:nvSpPr>
          <p:cNvPr id="3" name="スライド番号プレースホルダー 1"/>
          <p:cNvSpPr txBox="1">
            <a:spLocks/>
          </p:cNvSpPr>
          <p:nvPr/>
        </p:nvSpPr>
        <p:spPr>
          <a:xfrm>
            <a:off x="8989500" y="6395510"/>
            <a:ext cx="82046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4800" kern="1200">
                <a:solidFill>
                  <a:schemeClr val="bg1"/>
                </a:solidFill>
                <a:latin typeface="游ゴシック Medium" panose="020B0500000000000000" pitchFamily="50" charset="-128"/>
                <a:ea typeface="游ゴシック Medium" panose="020B0500000000000000" pitchFamily="50" charset="-128"/>
                <a:cs typeface="Arial" panose="020B0604020202020204"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1254AC7-F910-4E93-BE53-D744E3912F08}" type="slidenum">
              <a:rPr lang="ja-JP" altLang="en-US" smtClean="0">
                <a:latin typeface="Calibri" panose="020F0502020204030204" pitchFamily="34" charset="0"/>
                <a:cs typeface="Calibri" panose="020F0502020204030204" pitchFamily="34" charset="0"/>
              </a:rPr>
              <a:pPr/>
              <a:t>12</a:t>
            </a:fld>
            <a:endParaRPr lang="ja-JP" altLang="en-US">
              <a:latin typeface="Calibri" panose="020F0502020204030204" pitchFamily="34" charset="0"/>
              <a:cs typeface="Calibri" panose="020F0502020204030204" pitchFamily="34" charset="0"/>
            </a:endParaRPr>
          </a:p>
        </p:txBody>
      </p:sp>
      <p:sp>
        <p:nvSpPr>
          <p:cNvPr id="21" name="Shape 78"/>
          <p:cNvSpPr/>
          <p:nvPr/>
        </p:nvSpPr>
        <p:spPr>
          <a:xfrm>
            <a:off x="561000" y="257318"/>
            <a:ext cx="6264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4. Using</a:t>
            </a:r>
            <a:r>
              <a:rPr lang="ja-JP" altLang="en-US"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 </a:t>
            </a: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“RIAD” system in Brunei </a:t>
            </a:r>
          </a:p>
        </p:txBody>
      </p:sp>
      <p:sp>
        <p:nvSpPr>
          <p:cNvPr id="13" name="テキスト ボックス 12"/>
          <p:cNvSpPr txBox="1"/>
          <p:nvPr/>
        </p:nvSpPr>
        <p:spPr>
          <a:xfrm>
            <a:off x="339468" y="4190134"/>
            <a:ext cx="9271367" cy="2144575"/>
          </a:xfrm>
          <a:prstGeom prst="rect">
            <a:avLst/>
          </a:prstGeom>
          <a:solidFill>
            <a:schemeClr val="bg1">
              <a:lumMod val="90000"/>
            </a:schemeClr>
          </a:solidFill>
        </p:spPr>
        <p:txBody>
          <a:bodyPr wrap="square" rtlCol="0">
            <a:spAutoFit/>
          </a:bodyPr>
          <a:lstStyle/>
          <a:p>
            <a:pPr algn="ctr" defTabSz="914400"/>
            <a:endParaRPr kumimoji="1" lang="ja-JP" altLang="en-US" sz="2000" b="1" dirty="0">
              <a:solidFill>
                <a:srgbClr val="253B6B"/>
              </a:solidFill>
              <a:latin typeface="Calibri" panose="020F0502020204030204" pitchFamily="34" charset="0"/>
              <a:ea typeface="Meiryo UI"/>
              <a:cs typeface="Calibri" panose="020F0502020204030204" pitchFamily="34" charset="0"/>
            </a:endParaRPr>
          </a:p>
        </p:txBody>
      </p:sp>
      <p:pic>
        <p:nvPicPr>
          <p:cNvPr id="14" name="図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17994" y="4710683"/>
            <a:ext cx="266737" cy="604922"/>
          </a:xfrm>
          <a:prstGeom prst="rect">
            <a:avLst/>
          </a:prstGeom>
        </p:spPr>
      </p:pic>
      <p:pic>
        <p:nvPicPr>
          <p:cNvPr id="15" name="図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35385" y="4398571"/>
            <a:ext cx="233395" cy="342948"/>
          </a:xfrm>
          <a:prstGeom prst="rect">
            <a:avLst/>
          </a:prstGeom>
        </p:spPr>
      </p:pic>
      <p:pic>
        <p:nvPicPr>
          <p:cNvPr id="16" name="図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817994" y="4402271"/>
            <a:ext cx="266737" cy="242921"/>
          </a:xfrm>
          <a:prstGeom prst="rect">
            <a:avLst/>
          </a:prstGeom>
        </p:spPr>
      </p:pic>
      <p:pic>
        <p:nvPicPr>
          <p:cNvPr id="17" name="図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15980" y="5288963"/>
            <a:ext cx="419158" cy="428685"/>
          </a:xfrm>
          <a:prstGeom prst="rect">
            <a:avLst/>
          </a:prstGeom>
        </p:spPr>
      </p:pic>
      <p:pic>
        <p:nvPicPr>
          <p:cNvPr id="18" name="図 1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403966" y="4406205"/>
            <a:ext cx="404869" cy="438211"/>
          </a:xfrm>
          <a:prstGeom prst="rect">
            <a:avLst/>
          </a:prstGeom>
        </p:spPr>
      </p:pic>
      <p:pic>
        <p:nvPicPr>
          <p:cNvPr id="19" name="図 1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08415" y="5339349"/>
            <a:ext cx="476316" cy="381053"/>
          </a:xfrm>
          <a:prstGeom prst="rect">
            <a:avLst/>
          </a:prstGeom>
        </p:spPr>
      </p:pic>
      <p:pic>
        <p:nvPicPr>
          <p:cNvPr id="20" name="図 1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960857" y="5338555"/>
            <a:ext cx="552527" cy="376290"/>
          </a:xfrm>
          <a:prstGeom prst="rect">
            <a:avLst/>
          </a:prstGeom>
        </p:spPr>
      </p:pic>
      <p:pic>
        <p:nvPicPr>
          <p:cNvPr id="22" name="図 2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413447" y="4970342"/>
            <a:ext cx="271500" cy="238158"/>
          </a:xfrm>
          <a:prstGeom prst="rect">
            <a:avLst/>
          </a:prstGeom>
        </p:spPr>
      </p:pic>
      <p:pic>
        <p:nvPicPr>
          <p:cNvPr id="23" name="図 2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302668" y="4798968"/>
            <a:ext cx="223869" cy="228632"/>
          </a:xfrm>
          <a:prstGeom prst="rect">
            <a:avLst/>
          </a:prstGeom>
        </p:spPr>
      </p:pic>
      <p:pic>
        <p:nvPicPr>
          <p:cNvPr id="24" name="図 23"/>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945732" y="4973730"/>
            <a:ext cx="314369" cy="290553"/>
          </a:xfrm>
          <a:prstGeom prst="rect">
            <a:avLst/>
          </a:prstGeom>
        </p:spPr>
      </p:pic>
      <p:pic>
        <p:nvPicPr>
          <p:cNvPr id="25" name="図 24"/>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541867" y="5129053"/>
            <a:ext cx="190527" cy="133369"/>
          </a:xfrm>
          <a:prstGeom prst="rect">
            <a:avLst/>
          </a:prstGeom>
        </p:spPr>
      </p:pic>
      <p:pic>
        <p:nvPicPr>
          <p:cNvPr id="26" name="図 25"/>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176935" y="4410352"/>
            <a:ext cx="251465" cy="224279"/>
          </a:xfrm>
          <a:prstGeom prst="rect">
            <a:avLst/>
          </a:prstGeom>
        </p:spPr>
      </p:pic>
      <p:pic>
        <p:nvPicPr>
          <p:cNvPr id="27" name="図 26"/>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947007" y="4405773"/>
            <a:ext cx="141598" cy="412480"/>
          </a:xfrm>
          <a:prstGeom prst="rect">
            <a:avLst/>
          </a:prstGeom>
        </p:spPr>
      </p:pic>
      <p:pic>
        <p:nvPicPr>
          <p:cNvPr id="28" name="図 27"/>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779811" y="4423888"/>
            <a:ext cx="338185" cy="404869"/>
          </a:xfrm>
          <a:prstGeom prst="rect">
            <a:avLst/>
          </a:prstGeom>
        </p:spPr>
      </p:pic>
      <p:pic>
        <p:nvPicPr>
          <p:cNvPr id="29" name="図 28"/>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550332" y="5110575"/>
            <a:ext cx="571580" cy="676369"/>
          </a:xfrm>
          <a:prstGeom prst="rect">
            <a:avLst/>
          </a:prstGeom>
        </p:spPr>
      </p:pic>
      <p:pic>
        <p:nvPicPr>
          <p:cNvPr id="30" name="図 29"/>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45759" y="5255039"/>
            <a:ext cx="490606" cy="519185"/>
          </a:xfrm>
          <a:prstGeom prst="rect">
            <a:avLst/>
          </a:prstGeom>
        </p:spPr>
      </p:pic>
      <p:pic>
        <p:nvPicPr>
          <p:cNvPr id="31" name="図 30"/>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375143" y="4711011"/>
            <a:ext cx="290553" cy="309606"/>
          </a:xfrm>
          <a:prstGeom prst="rect">
            <a:avLst/>
          </a:prstGeom>
        </p:spPr>
      </p:pic>
      <p:pic>
        <p:nvPicPr>
          <p:cNvPr id="32" name="図 31"/>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849402" y="4405773"/>
            <a:ext cx="442974" cy="462027"/>
          </a:xfrm>
          <a:prstGeom prst="rect">
            <a:avLst/>
          </a:prstGeom>
        </p:spPr>
      </p:pic>
      <p:pic>
        <p:nvPicPr>
          <p:cNvPr id="33" name="図 32"/>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4204257" y="4941050"/>
            <a:ext cx="395343" cy="414395"/>
          </a:xfrm>
          <a:prstGeom prst="rect">
            <a:avLst/>
          </a:prstGeom>
        </p:spPr>
      </p:pic>
      <p:pic>
        <p:nvPicPr>
          <p:cNvPr id="34" name="図 33"/>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3145433" y="5334054"/>
            <a:ext cx="452501" cy="400106"/>
          </a:xfrm>
          <a:prstGeom prst="rect">
            <a:avLst/>
          </a:prstGeom>
        </p:spPr>
      </p:pic>
      <p:pic>
        <p:nvPicPr>
          <p:cNvPr id="35" name="図 34"/>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4738898" y="5516845"/>
            <a:ext cx="261974" cy="219939"/>
          </a:xfrm>
          <a:prstGeom prst="rect">
            <a:avLst/>
          </a:prstGeom>
        </p:spPr>
      </p:pic>
      <p:pic>
        <p:nvPicPr>
          <p:cNvPr id="36" name="図 35"/>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3820592" y="5478023"/>
            <a:ext cx="314369" cy="257211"/>
          </a:xfrm>
          <a:prstGeom prst="rect">
            <a:avLst/>
          </a:prstGeom>
        </p:spPr>
      </p:pic>
      <p:pic>
        <p:nvPicPr>
          <p:cNvPr id="37" name="図 36"/>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3145433" y="4421268"/>
            <a:ext cx="652554" cy="666843"/>
          </a:xfrm>
          <a:prstGeom prst="rect">
            <a:avLst/>
          </a:prstGeom>
        </p:spPr>
      </p:pic>
      <p:pic>
        <p:nvPicPr>
          <p:cNvPr id="38" name="図 37"/>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3825096" y="5110215"/>
            <a:ext cx="319132" cy="338185"/>
          </a:xfrm>
          <a:prstGeom prst="rect">
            <a:avLst/>
          </a:prstGeom>
        </p:spPr>
      </p:pic>
      <p:pic>
        <p:nvPicPr>
          <p:cNvPr id="39" name="図 38"/>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3958195" y="4421268"/>
            <a:ext cx="214342" cy="457264"/>
          </a:xfrm>
          <a:prstGeom prst="rect">
            <a:avLst/>
          </a:prstGeom>
        </p:spPr>
      </p:pic>
      <p:pic>
        <p:nvPicPr>
          <p:cNvPr id="40" name="図 39"/>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4266259" y="5475641"/>
            <a:ext cx="357237" cy="261974"/>
          </a:xfrm>
          <a:prstGeom prst="rect">
            <a:avLst/>
          </a:prstGeom>
        </p:spPr>
      </p:pic>
      <p:pic>
        <p:nvPicPr>
          <p:cNvPr id="41" name="図 40"/>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5684258" y="5069082"/>
            <a:ext cx="338185" cy="314369"/>
          </a:xfrm>
          <a:prstGeom prst="rect">
            <a:avLst/>
          </a:prstGeom>
        </p:spPr>
      </p:pic>
      <p:pic>
        <p:nvPicPr>
          <p:cNvPr id="42" name="図 41"/>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4283242" y="4425408"/>
            <a:ext cx="338185" cy="347711"/>
          </a:xfrm>
          <a:prstGeom prst="rect">
            <a:avLst/>
          </a:prstGeom>
        </p:spPr>
      </p:pic>
      <p:pic>
        <p:nvPicPr>
          <p:cNvPr id="43" name="図 42"/>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3292272" y="5125629"/>
            <a:ext cx="304843" cy="190527"/>
          </a:xfrm>
          <a:prstGeom prst="rect">
            <a:avLst/>
          </a:prstGeom>
        </p:spPr>
      </p:pic>
      <p:pic>
        <p:nvPicPr>
          <p:cNvPr id="44" name="図 43"/>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4632083" y="4882287"/>
            <a:ext cx="452501" cy="519185"/>
          </a:xfrm>
          <a:prstGeom prst="rect">
            <a:avLst/>
          </a:prstGeom>
        </p:spPr>
      </p:pic>
      <p:pic>
        <p:nvPicPr>
          <p:cNvPr id="45" name="図 44"/>
          <p:cNvPicPr>
            <a:picLocks noChangeAspect="1"/>
          </p:cNvPicPr>
          <p:nvPr/>
        </p:nvPicPr>
        <p:blipFill>
          <a:blip r:embed="rId35">
            <a:extLst>
              <a:ext uri="{28A0092B-C50C-407E-A947-70E740481C1C}">
                <a14:useLocalDpi xmlns:a14="http://schemas.microsoft.com/office/drawing/2010/main"/>
              </a:ext>
            </a:extLst>
          </a:blip>
          <a:stretch>
            <a:fillRect/>
          </a:stretch>
        </p:blipFill>
        <p:spPr>
          <a:xfrm>
            <a:off x="4734256" y="4421742"/>
            <a:ext cx="300079" cy="328658"/>
          </a:xfrm>
          <a:prstGeom prst="rect">
            <a:avLst/>
          </a:prstGeom>
        </p:spPr>
      </p:pic>
      <p:pic>
        <p:nvPicPr>
          <p:cNvPr id="46" name="図 45"/>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6061308" y="4419438"/>
            <a:ext cx="685896" cy="1195554"/>
          </a:xfrm>
          <a:prstGeom prst="rect">
            <a:avLst/>
          </a:prstGeom>
        </p:spPr>
      </p:pic>
      <p:pic>
        <p:nvPicPr>
          <p:cNvPr id="47" name="図 46"/>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5117062" y="5218850"/>
            <a:ext cx="547764" cy="519185"/>
          </a:xfrm>
          <a:prstGeom prst="rect">
            <a:avLst/>
          </a:prstGeom>
        </p:spPr>
      </p:pic>
      <p:pic>
        <p:nvPicPr>
          <p:cNvPr id="48" name="図 47"/>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5115168" y="4419438"/>
            <a:ext cx="681133" cy="495369"/>
          </a:xfrm>
          <a:prstGeom prst="rect">
            <a:avLst/>
          </a:prstGeom>
        </p:spPr>
      </p:pic>
      <p:sp>
        <p:nvSpPr>
          <p:cNvPr id="50" name="テキスト ボックス 49"/>
          <p:cNvSpPr txBox="1"/>
          <p:nvPr/>
        </p:nvSpPr>
        <p:spPr>
          <a:xfrm>
            <a:off x="6167358" y="946028"/>
            <a:ext cx="2231999" cy="400110"/>
          </a:xfrm>
          <a:prstGeom prst="rect">
            <a:avLst/>
          </a:prstGeom>
          <a:noFill/>
        </p:spPr>
        <p:txBody>
          <a:bodyPr wrap="square" rtlCol="0">
            <a:spAutoFit/>
          </a:bodyPr>
          <a:lstStyle/>
          <a:p>
            <a:pPr marL="76200">
              <a:spcAft>
                <a:spcPts val="1200"/>
              </a:spcAft>
            </a:pPr>
            <a:r>
              <a:rPr lang="en-US" altLang="ja-JP" sz="2000" b="1" dirty="0">
                <a:latin typeface="Calibri" panose="020F0502020204030204" pitchFamily="34" charset="0"/>
                <a:ea typeface="メイリオ" panose="020B0604030504040204" pitchFamily="50" charset="-128"/>
                <a:cs typeface="Calibri" panose="020F0502020204030204" pitchFamily="34" charset="0"/>
              </a:rPr>
              <a:t>Captured Video</a:t>
            </a:r>
          </a:p>
        </p:txBody>
      </p:sp>
      <p:sp>
        <p:nvSpPr>
          <p:cNvPr id="51" name="テキスト ボックス 50"/>
          <p:cNvSpPr txBox="1"/>
          <p:nvPr/>
        </p:nvSpPr>
        <p:spPr>
          <a:xfrm>
            <a:off x="3279414" y="6261830"/>
            <a:ext cx="4175758" cy="400110"/>
          </a:xfrm>
          <a:prstGeom prst="rect">
            <a:avLst/>
          </a:prstGeom>
          <a:noFill/>
        </p:spPr>
        <p:txBody>
          <a:bodyPr wrap="square" rtlCol="0">
            <a:spAutoFit/>
          </a:bodyPr>
          <a:lstStyle/>
          <a:p>
            <a:pPr marL="76200">
              <a:spcAft>
                <a:spcPts val="1200"/>
              </a:spcAft>
            </a:pPr>
            <a:r>
              <a:rPr lang="en-US" altLang="ja-JP" sz="2000"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Captured Plastics </a:t>
            </a:r>
            <a:r>
              <a:rPr lang="en-US" altLang="ja-JP" sz="1600"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(during 30 minutes)</a:t>
            </a:r>
          </a:p>
        </p:txBody>
      </p:sp>
      <p:sp>
        <p:nvSpPr>
          <p:cNvPr id="52" name="テキスト ボックス 51"/>
          <p:cNvSpPr txBox="1"/>
          <p:nvPr/>
        </p:nvSpPr>
        <p:spPr>
          <a:xfrm>
            <a:off x="3922644" y="5825445"/>
            <a:ext cx="1923301" cy="400110"/>
          </a:xfrm>
          <a:prstGeom prst="rect">
            <a:avLst/>
          </a:prstGeom>
          <a:noFill/>
        </p:spPr>
        <p:txBody>
          <a:bodyPr wrap="square" rtlCol="0">
            <a:spAutoFit/>
          </a:bodyPr>
          <a:lstStyle/>
          <a:p>
            <a:pPr marL="76200" algn="ctr">
              <a:spcAft>
                <a:spcPts val="1200"/>
              </a:spcAft>
            </a:pPr>
            <a:r>
              <a:rPr lang="en-US" altLang="ja-JP" sz="2000"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Brunei River</a:t>
            </a:r>
          </a:p>
        </p:txBody>
      </p:sp>
      <p:pic>
        <p:nvPicPr>
          <p:cNvPr id="53" name="図 52"/>
          <p:cNvPicPr/>
          <p:nvPr/>
        </p:nvPicPr>
        <p:blipFill>
          <a:blip r:embed="rId39" cstate="print">
            <a:extLst>
              <a:ext uri="{28A0092B-C50C-407E-A947-70E740481C1C}">
                <a14:useLocalDpi xmlns:a14="http://schemas.microsoft.com/office/drawing/2010/main"/>
              </a:ext>
            </a:extLst>
          </a:blip>
          <a:stretch>
            <a:fillRect/>
          </a:stretch>
        </p:blipFill>
        <p:spPr>
          <a:xfrm>
            <a:off x="3657000" y="2968799"/>
            <a:ext cx="5623134" cy="1103016"/>
          </a:xfrm>
          <a:prstGeom prst="rect">
            <a:avLst/>
          </a:prstGeom>
        </p:spPr>
      </p:pic>
      <p:sp>
        <p:nvSpPr>
          <p:cNvPr id="54" name="テキスト ボックス 53"/>
          <p:cNvSpPr txBox="1"/>
          <p:nvPr/>
        </p:nvSpPr>
        <p:spPr>
          <a:xfrm>
            <a:off x="-422617" y="3430114"/>
            <a:ext cx="2231999" cy="400110"/>
          </a:xfrm>
          <a:prstGeom prst="rect">
            <a:avLst/>
          </a:prstGeom>
          <a:noFill/>
        </p:spPr>
        <p:txBody>
          <a:bodyPr wrap="square" rtlCol="0">
            <a:spAutoFit/>
          </a:bodyPr>
          <a:lstStyle/>
          <a:p>
            <a:pPr marL="76200" algn="ctr">
              <a:spcAft>
                <a:spcPts val="1200"/>
              </a:spcAft>
            </a:pPr>
            <a:r>
              <a:rPr lang="en-US" altLang="ja-JP" sz="2000" b="1"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Analysis</a:t>
            </a:r>
          </a:p>
        </p:txBody>
      </p:sp>
      <p:sp>
        <p:nvSpPr>
          <p:cNvPr id="56" name="テキスト ボックス 55"/>
          <p:cNvSpPr txBox="1"/>
          <p:nvPr/>
        </p:nvSpPr>
        <p:spPr>
          <a:xfrm>
            <a:off x="765696" y="5825610"/>
            <a:ext cx="1800000" cy="400110"/>
          </a:xfrm>
          <a:prstGeom prst="rect">
            <a:avLst/>
          </a:prstGeom>
          <a:noFill/>
        </p:spPr>
        <p:txBody>
          <a:bodyPr wrap="square" rtlCol="0">
            <a:spAutoFit/>
          </a:bodyPr>
          <a:lstStyle/>
          <a:p>
            <a:pPr marL="76200">
              <a:spcAft>
                <a:spcPts val="1200"/>
              </a:spcAft>
            </a:pPr>
            <a:r>
              <a:rPr lang="en-US" altLang="ja-JP" sz="2000" dirty="0" err="1">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Kedayan</a:t>
            </a:r>
            <a:r>
              <a:rPr lang="en-US" altLang="ja-JP" sz="2000"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 River</a:t>
            </a:r>
            <a:endParaRPr lang="en-US" altLang="ja-JP" sz="1600"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endParaRPr>
          </a:p>
        </p:txBody>
      </p:sp>
      <p:sp>
        <p:nvSpPr>
          <p:cNvPr id="60" name="テキスト ボックス 59"/>
          <p:cNvSpPr txBox="1"/>
          <p:nvPr/>
        </p:nvSpPr>
        <p:spPr>
          <a:xfrm>
            <a:off x="7512387" y="5814767"/>
            <a:ext cx="1832026" cy="400110"/>
          </a:xfrm>
          <a:prstGeom prst="rect">
            <a:avLst/>
          </a:prstGeom>
          <a:noFill/>
        </p:spPr>
        <p:txBody>
          <a:bodyPr wrap="square" rtlCol="0">
            <a:spAutoFit/>
          </a:bodyPr>
          <a:lstStyle/>
          <a:p>
            <a:pPr marL="76200">
              <a:spcAft>
                <a:spcPts val="1200"/>
              </a:spcAft>
            </a:pPr>
            <a:r>
              <a:rPr lang="en-US" altLang="ja-JP" sz="2000" dirty="0" err="1">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Kianggeh</a:t>
            </a:r>
            <a:r>
              <a:rPr lang="en-US" altLang="ja-JP" sz="2000"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 River</a:t>
            </a:r>
            <a:endParaRPr lang="en-US" altLang="ja-JP" sz="1600"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endParaRPr>
          </a:p>
        </p:txBody>
      </p:sp>
      <p:pic>
        <p:nvPicPr>
          <p:cNvPr id="62" name="図 61"/>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6342644" y="1326038"/>
            <a:ext cx="2848942" cy="1602530"/>
          </a:xfrm>
          <a:prstGeom prst="rect">
            <a:avLst/>
          </a:prstGeom>
        </p:spPr>
      </p:pic>
      <p:sp>
        <p:nvSpPr>
          <p:cNvPr id="63" name="テキスト ボックス 62"/>
          <p:cNvSpPr txBox="1"/>
          <p:nvPr/>
        </p:nvSpPr>
        <p:spPr>
          <a:xfrm>
            <a:off x="1298469" y="3266756"/>
            <a:ext cx="2522123" cy="707886"/>
          </a:xfrm>
          <a:prstGeom prst="rect">
            <a:avLst/>
          </a:prstGeom>
          <a:noFill/>
        </p:spPr>
        <p:txBody>
          <a:bodyPr wrap="square" rtlCol="0">
            <a:spAutoFit/>
          </a:bodyPr>
          <a:lstStyle/>
          <a:p>
            <a:r>
              <a:rPr lang="en-US" altLang="ja-JP" sz="2000" dirty="0">
                <a:solidFill>
                  <a:schemeClr val="bg1">
                    <a:lumMod val="10000"/>
                  </a:schemeClr>
                </a:solidFill>
                <a:latin typeface="Calibri" panose="020F0502020204030204" pitchFamily="34" charset="0"/>
                <a:cs typeface="Calibri" panose="020F0502020204030204" pitchFamily="34" charset="0"/>
              </a:rPr>
              <a:t>Natural and Anthropogenic debris </a:t>
            </a:r>
            <a:endParaRPr lang="ja-JP" altLang="en-US" sz="2000" dirty="0">
              <a:solidFill>
                <a:schemeClr val="bg1">
                  <a:lumMod val="10000"/>
                </a:schemeClr>
              </a:solidFill>
              <a:latin typeface="Calibri" panose="020F0502020204030204" pitchFamily="34" charset="0"/>
              <a:cs typeface="Calibri" panose="020F0502020204030204" pitchFamily="34" charset="0"/>
            </a:endParaRPr>
          </a:p>
        </p:txBody>
      </p:sp>
      <p:pic>
        <p:nvPicPr>
          <p:cNvPr id="66" name="図 65"/>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2257390" y="1326038"/>
            <a:ext cx="3440771" cy="1551720"/>
          </a:xfrm>
          <a:prstGeom prst="rect">
            <a:avLst/>
          </a:prstGeom>
        </p:spPr>
      </p:pic>
      <p:sp>
        <p:nvSpPr>
          <p:cNvPr id="67" name="テキスト ボックス 66"/>
          <p:cNvSpPr txBox="1"/>
          <p:nvPr/>
        </p:nvSpPr>
        <p:spPr>
          <a:xfrm>
            <a:off x="159270" y="1046173"/>
            <a:ext cx="2231999" cy="400110"/>
          </a:xfrm>
          <a:prstGeom prst="rect">
            <a:avLst/>
          </a:prstGeom>
          <a:noFill/>
        </p:spPr>
        <p:txBody>
          <a:bodyPr wrap="square" rtlCol="0">
            <a:spAutoFit/>
          </a:bodyPr>
          <a:lstStyle/>
          <a:p>
            <a:pPr marL="76200">
              <a:spcAft>
                <a:spcPts val="1200"/>
              </a:spcAft>
            </a:pPr>
            <a:r>
              <a:rPr lang="en-US" altLang="ja-JP" sz="2000" b="1" dirty="0">
                <a:latin typeface="Calibri" panose="020F0502020204030204" pitchFamily="34" charset="0"/>
                <a:ea typeface="メイリオ" panose="020B0604030504040204" pitchFamily="50" charset="-128"/>
                <a:cs typeface="Calibri" panose="020F0502020204030204" pitchFamily="34" charset="0"/>
              </a:rPr>
              <a:t>Taking Video</a:t>
            </a:r>
          </a:p>
        </p:txBody>
      </p:sp>
      <p:sp>
        <p:nvSpPr>
          <p:cNvPr id="68" name="テキスト ボックス 67"/>
          <p:cNvSpPr txBox="1"/>
          <p:nvPr/>
        </p:nvSpPr>
        <p:spPr>
          <a:xfrm>
            <a:off x="102017" y="1525614"/>
            <a:ext cx="2015979" cy="646331"/>
          </a:xfrm>
          <a:prstGeom prst="rect">
            <a:avLst/>
          </a:prstGeom>
          <a:noFill/>
        </p:spPr>
        <p:txBody>
          <a:bodyPr wrap="square" rtlCol="0">
            <a:spAutoFit/>
          </a:bodyPr>
          <a:lstStyle/>
          <a:p>
            <a:pPr marL="76200">
              <a:spcAft>
                <a:spcPts val="1200"/>
              </a:spcAft>
            </a:pPr>
            <a:r>
              <a:rPr lang="en-US" altLang="ja-JP"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Taking Videos for 6 </a:t>
            </a:r>
            <a:r>
              <a:rPr lang="en-US" altLang="ja-JP" dirty="0" err="1">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mins</a:t>
            </a:r>
            <a:r>
              <a:rPr lang="en-US" altLang="ja-JP"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 every 1 hour</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930315550"/>
      </p:ext>
    </p:extLst>
  </p:cSld>
  <p:clrMapOvr>
    <a:masterClrMapping/>
  </p:clrMapOvr>
  <mc:AlternateContent xmlns:mc="http://schemas.openxmlformats.org/markup-compatibility/2006" xmlns:p14="http://schemas.microsoft.com/office/powerpoint/2010/main">
    <mc:Choice Requires="p14">
      <p:transition spd="slow" p14:dur="2000" advTm="24733"/>
    </mc:Choice>
    <mc:Fallback xmlns="">
      <p:transition spd="slow" advTm="2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
          </p:nvPr>
        </p:nvSpPr>
        <p:spPr/>
        <p:txBody>
          <a:bodyPr/>
          <a:lstStyle/>
          <a:p>
            <a:fld id="{61254AC7-F910-4E93-BE53-D744E3912F08}" type="slidenum">
              <a:rPr lang="ja-JP" altLang="en-US" smtClean="0"/>
              <a:pPr/>
              <a:t>13</a:t>
            </a:fld>
            <a:endParaRPr lang="ja-JP" altLang="en-US" dirty="0"/>
          </a:p>
        </p:txBody>
      </p:sp>
      <p:sp>
        <p:nvSpPr>
          <p:cNvPr id="4" name="正方形/長方形 3"/>
          <p:cNvSpPr/>
          <p:nvPr/>
        </p:nvSpPr>
        <p:spPr>
          <a:xfrm>
            <a:off x="6627851" y="25174745"/>
            <a:ext cx="147772" cy="41919168"/>
          </a:xfrm>
          <a:prstGeom prst="rect">
            <a:avLst/>
          </a:prstGeom>
        </p:spPr>
        <p:txBody>
          <a:bodyPr wrap="square">
            <a:spAutoFit/>
          </a:bodyPr>
          <a:lstStyle/>
          <a:p>
            <a:r>
              <a:rPr lang="en-US" altLang="ja-JP" dirty="0"/>
              <a:t>Using a river garbage scavenger machine (ex. THE OCEANCLEANUP’s Interceptor),</a:t>
            </a:r>
          </a:p>
          <a:p>
            <a:r>
              <a:rPr lang="en-US" altLang="ja-JP" dirty="0"/>
              <a:t>Installation of trappings at drainage outlets, </a:t>
            </a:r>
          </a:p>
          <a:p>
            <a:r>
              <a:rPr lang="en-US" altLang="ja-JP" dirty="0"/>
              <a:t>Installation of CCTV to monitor illegal dumping.</a:t>
            </a:r>
          </a:p>
        </p:txBody>
      </p:sp>
      <p:sp>
        <p:nvSpPr>
          <p:cNvPr id="12" name="テキスト ボックス 11"/>
          <p:cNvSpPr txBox="1"/>
          <p:nvPr/>
        </p:nvSpPr>
        <p:spPr>
          <a:xfrm>
            <a:off x="129000" y="1023335"/>
            <a:ext cx="6192000" cy="461665"/>
          </a:xfrm>
          <a:prstGeom prst="rect">
            <a:avLst/>
          </a:prstGeom>
          <a:noFill/>
          <a:ln>
            <a:solidFill>
              <a:schemeClr val="bg1"/>
            </a:solidFill>
          </a:ln>
        </p:spPr>
        <p:txBody>
          <a:bodyPr wrap="square" rtlCol="0">
            <a:spAutoFit/>
          </a:bodyPr>
          <a:lstStyle/>
          <a:p>
            <a:pPr marL="76200">
              <a:spcAft>
                <a:spcPts val="1200"/>
              </a:spcAft>
            </a:pPr>
            <a:r>
              <a:rPr lang="en-US" altLang="ja-JP" sz="2400" dirty="0">
                <a:solidFill>
                  <a:schemeClr val="bg1">
                    <a:lumMod val="10000"/>
                  </a:schemeClr>
                </a:solidFill>
                <a:latin typeface="Calibri" panose="020F0502020204030204" pitchFamily="34" charset="0"/>
                <a:ea typeface="メイリオ" panose="020B0604030504040204" pitchFamily="50" charset="-128"/>
                <a:cs typeface="Calibri" panose="020F0502020204030204" pitchFamily="34" charset="0"/>
              </a:rPr>
              <a:t>Example of RIAD System Development Options</a:t>
            </a:r>
          </a:p>
        </p:txBody>
      </p:sp>
      <p:sp>
        <p:nvSpPr>
          <p:cNvPr id="22" name="Shape 78"/>
          <p:cNvSpPr/>
          <p:nvPr/>
        </p:nvSpPr>
        <p:spPr>
          <a:xfrm>
            <a:off x="561000" y="295876"/>
            <a:ext cx="7848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4. Applicability of RIAD system to Asia</a:t>
            </a:r>
          </a:p>
        </p:txBody>
      </p:sp>
      <p:graphicFrame>
        <p:nvGraphicFramePr>
          <p:cNvPr id="24" name="表 23"/>
          <p:cNvGraphicFramePr>
            <a:graphicFrameLocks noGrp="1"/>
          </p:cNvGraphicFramePr>
          <p:nvPr>
            <p:extLst>
              <p:ext uri="{D42A27DB-BD31-4B8C-83A1-F6EECF244321}">
                <p14:modId xmlns:p14="http://schemas.microsoft.com/office/powerpoint/2010/main" val="3072311145"/>
              </p:ext>
            </p:extLst>
          </p:nvPr>
        </p:nvGraphicFramePr>
        <p:xfrm>
          <a:off x="272998" y="1599335"/>
          <a:ext cx="9413175" cy="5008701"/>
        </p:xfrm>
        <a:graphic>
          <a:graphicData uri="http://schemas.openxmlformats.org/drawingml/2006/table">
            <a:tbl>
              <a:tblPr firstRow="1" firstCol="1" bandRow="1">
                <a:tableStyleId>{5C22544A-7EE6-4342-B048-85BDC9FD1C3A}</a:tableStyleId>
              </a:tblPr>
              <a:tblGrid>
                <a:gridCol w="1512002">
                  <a:extLst>
                    <a:ext uri="{9D8B030D-6E8A-4147-A177-3AD203B41FA5}">
                      <a16:colId xmlns:a16="http://schemas.microsoft.com/office/drawing/2014/main" val="20000"/>
                    </a:ext>
                  </a:extLst>
                </a:gridCol>
                <a:gridCol w="1871998">
                  <a:extLst>
                    <a:ext uri="{9D8B030D-6E8A-4147-A177-3AD203B41FA5}">
                      <a16:colId xmlns:a16="http://schemas.microsoft.com/office/drawing/2014/main" val="20001"/>
                    </a:ext>
                  </a:extLst>
                </a:gridCol>
                <a:gridCol w="3096000">
                  <a:extLst>
                    <a:ext uri="{9D8B030D-6E8A-4147-A177-3AD203B41FA5}">
                      <a16:colId xmlns:a16="http://schemas.microsoft.com/office/drawing/2014/main" val="20002"/>
                    </a:ext>
                  </a:extLst>
                </a:gridCol>
                <a:gridCol w="2933175">
                  <a:extLst>
                    <a:ext uri="{9D8B030D-6E8A-4147-A177-3AD203B41FA5}">
                      <a16:colId xmlns:a16="http://schemas.microsoft.com/office/drawing/2014/main" val="20003"/>
                    </a:ext>
                  </a:extLst>
                </a:gridCol>
              </a:tblGrid>
              <a:tr h="394789">
                <a:tc>
                  <a:txBody>
                    <a:bodyPr/>
                    <a:lstStyle/>
                    <a:p>
                      <a:pPr algn="ctr">
                        <a:spcAft>
                          <a:spcPts val="0"/>
                        </a:spcAft>
                      </a:pPr>
                      <a:r>
                        <a:rPr lang="en-US" sz="2000" kern="100" dirty="0">
                          <a:solidFill>
                            <a:schemeClr val="bg1"/>
                          </a:solidFill>
                          <a:effectLst/>
                          <a:latin typeface="Calibri" panose="020F0502020204030204" pitchFamily="34" charset="0"/>
                          <a:cs typeface="Calibri" panose="020F0502020204030204" pitchFamily="34" charset="0"/>
                        </a:rPr>
                        <a:t>Scale</a:t>
                      </a:r>
                      <a:endParaRPr lang="ja-JP" sz="2000" kern="100" dirty="0">
                        <a:solidFill>
                          <a:schemeClr val="bg1"/>
                        </a:solidFill>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nchor="ctr">
                    <a:solidFill>
                      <a:schemeClr val="tx2"/>
                    </a:solidFill>
                  </a:tcPr>
                </a:tc>
                <a:tc>
                  <a:txBody>
                    <a:bodyPr/>
                    <a:lstStyle/>
                    <a:p>
                      <a:pPr algn="ctr">
                        <a:spcAft>
                          <a:spcPts val="0"/>
                        </a:spcAft>
                      </a:pPr>
                      <a:r>
                        <a:rPr lang="en-US" sz="2000" kern="100" dirty="0">
                          <a:solidFill>
                            <a:schemeClr val="bg1"/>
                          </a:solidFill>
                          <a:effectLst/>
                          <a:latin typeface="Calibri" panose="020F0502020204030204" pitchFamily="34" charset="0"/>
                          <a:cs typeface="Calibri" panose="020F0502020204030204" pitchFamily="34" charset="0"/>
                        </a:rPr>
                        <a:t>Purpose</a:t>
                      </a:r>
                      <a:endParaRPr lang="ja-JP" sz="2000" kern="100" dirty="0">
                        <a:solidFill>
                          <a:schemeClr val="bg1"/>
                        </a:solidFill>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nchor="ctr">
                    <a:solidFill>
                      <a:schemeClr val="tx2"/>
                    </a:solidFill>
                  </a:tcPr>
                </a:tc>
                <a:tc>
                  <a:txBody>
                    <a:bodyPr/>
                    <a:lstStyle/>
                    <a:p>
                      <a:pPr algn="ctr">
                        <a:spcAft>
                          <a:spcPts val="0"/>
                        </a:spcAft>
                      </a:pPr>
                      <a:r>
                        <a:rPr lang="en-US" sz="2000" kern="100" dirty="0">
                          <a:solidFill>
                            <a:schemeClr val="bg1"/>
                          </a:solidFill>
                          <a:effectLst/>
                          <a:latin typeface="Calibri" panose="020F0502020204030204" pitchFamily="34" charset="0"/>
                          <a:cs typeface="Calibri" panose="020F0502020204030204" pitchFamily="34" charset="0"/>
                        </a:rPr>
                        <a:t>Activities</a:t>
                      </a:r>
                      <a:endParaRPr lang="ja-JP" sz="2000" kern="100" dirty="0">
                        <a:solidFill>
                          <a:schemeClr val="bg1"/>
                        </a:solidFill>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nchor="ctr">
                    <a:solidFill>
                      <a:schemeClr val="tx2"/>
                    </a:solidFill>
                  </a:tcPr>
                </a:tc>
                <a:tc>
                  <a:txBody>
                    <a:bodyPr/>
                    <a:lstStyle/>
                    <a:p>
                      <a:pPr algn="ctr">
                        <a:spcAft>
                          <a:spcPts val="0"/>
                        </a:spcAft>
                      </a:pPr>
                      <a:r>
                        <a:rPr lang="en-US" sz="2000" kern="100" dirty="0">
                          <a:solidFill>
                            <a:schemeClr val="bg1"/>
                          </a:solidFill>
                          <a:effectLst/>
                          <a:latin typeface="Calibri" panose="020F0502020204030204" pitchFamily="34" charset="0"/>
                          <a:cs typeface="Calibri" panose="020F0502020204030204" pitchFamily="34" charset="0"/>
                        </a:rPr>
                        <a:t>Output</a:t>
                      </a:r>
                      <a:endParaRPr lang="ja-JP" sz="2000" kern="100" dirty="0">
                        <a:solidFill>
                          <a:schemeClr val="bg1"/>
                        </a:solidFill>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nchor="ctr">
                    <a:solidFill>
                      <a:schemeClr val="tx2"/>
                    </a:solidFill>
                  </a:tcPr>
                </a:tc>
                <a:extLst>
                  <a:ext uri="{0D108BD9-81ED-4DB2-BD59-A6C34878D82A}">
                    <a16:rowId xmlns:a16="http://schemas.microsoft.com/office/drawing/2014/main" val="10000"/>
                  </a:ext>
                </a:extLst>
              </a:tr>
              <a:tr h="1026094">
                <a:tc>
                  <a:txBody>
                    <a:bodyPr/>
                    <a:lstStyle/>
                    <a:p>
                      <a:pPr algn="ctr">
                        <a:spcAft>
                          <a:spcPts val="0"/>
                        </a:spcAft>
                      </a:pPr>
                      <a:r>
                        <a:rPr lang="en-US" sz="2000" kern="100" dirty="0">
                          <a:solidFill>
                            <a:schemeClr val="bg1"/>
                          </a:solidFill>
                          <a:effectLst/>
                          <a:latin typeface="Calibri" panose="020F0502020204030204" pitchFamily="34" charset="0"/>
                          <a:cs typeface="Calibri" panose="020F0502020204030204" pitchFamily="34" charset="0"/>
                        </a:rPr>
                        <a:t>Simple</a:t>
                      </a:r>
                      <a:r>
                        <a:rPr lang="en-US" sz="2000" kern="100" baseline="0" dirty="0">
                          <a:solidFill>
                            <a:schemeClr val="bg1"/>
                          </a:solidFill>
                          <a:effectLst/>
                          <a:latin typeface="Calibri" panose="020F0502020204030204" pitchFamily="34" charset="0"/>
                          <a:cs typeface="Calibri" panose="020F0502020204030204" pitchFamily="34" charset="0"/>
                        </a:rPr>
                        <a:t> </a:t>
                      </a:r>
                      <a:r>
                        <a:rPr lang="en-US" sz="2000" kern="100" dirty="0">
                          <a:solidFill>
                            <a:schemeClr val="bg1"/>
                          </a:solidFill>
                          <a:effectLst/>
                          <a:latin typeface="Calibri" panose="020F0502020204030204" pitchFamily="34" charset="0"/>
                          <a:cs typeface="Calibri" panose="020F0502020204030204" pitchFamily="34" charset="0"/>
                        </a:rPr>
                        <a:t>Equipment</a:t>
                      </a:r>
                      <a:endParaRPr lang="ja-JP" sz="2000" kern="100" dirty="0">
                        <a:solidFill>
                          <a:schemeClr val="bg1"/>
                        </a:solidFill>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nchor="ctr">
                    <a:solidFill>
                      <a:schemeClr val="tx2"/>
                    </a:solidFill>
                  </a:tcPr>
                </a:tc>
                <a:tc>
                  <a:txBody>
                    <a:bodyPr/>
                    <a:lstStyle/>
                    <a:p>
                      <a:pPr algn="l">
                        <a:lnSpc>
                          <a:spcPct val="100000"/>
                        </a:lnSpc>
                        <a:spcAft>
                          <a:spcPts val="0"/>
                        </a:spcAft>
                      </a:pPr>
                      <a:r>
                        <a:rPr lang="en-US" sz="2000" kern="100" dirty="0">
                          <a:effectLst/>
                          <a:latin typeface="Calibri" panose="020F0502020204030204" pitchFamily="34" charset="0"/>
                          <a:cs typeface="Calibri" panose="020F0502020204030204" pitchFamily="34" charset="0"/>
                        </a:rPr>
                        <a:t>Spot research of RIAD observations </a:t>
                      </a:r>
                      <a:endParaRPr lang="ja-JP" sz="2000" kern="100" dirty="0">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00" dirty="0">
                          <a:effectLst/>
                          <a:latin typeface="Calibri" panose="020F0502020204030204" pitchFamily="34" charset="0"/>
                          <a:cs typeface="Calibri" panose="020F0502020204030204" pitchFamily="34" charset="0"/>
                        </a:rPr>
                        <a:t>Rudimentary video shooting </a:t>
                      </a:r>
                      <a:r>
                        <a:rPr lang="en-US" altLang="ja-JP" sz="2000" kern="100" dirty="0">
                          <a:effectLst/>
                          <a:latin typeface="Calibri" panose="020F0502020204030204" pitchFamily="34" charset="0"/>
                          <a:cs typeface="Calibri" panose="020F0502020204030204" pitchFamily="34" charset="0"/>
                        </a:rPr>
                        <a:t>by </a:t>
                      </a:r>
                      <a:r>
                        <a:rPr lang="en-US" altLang="ja-JP" sz="2000" b="1" kern="100" dirty="0">
                          <a:solidFill>
                            <a:srgbClr val="FF0000"/>
                          </a:solidFill>
                          <a:effectLst/>
                          <a:latin typeface="Calibri" panose="020F0502020204030204" pitchFamily="34" charset="0"/>
                          <a:cs typeface="Calibri" panose="020F0502020204030204" pitchFamily="34" charset="0"/>
                        </a:rPr>
                        <a:t>handy video camera</a:t>
                      </a:r>
                      <a:r>
                        <a:rPr lang="en-US" altLang="ja-JP" sz="2000" b="1" kern="100" baseline="0" dirty="0">
                          <a:solidFill>
                            <a:srgbClr val="FF0000"/>
                          </a:solidFill>
                          <a:effectLst/>
                          <a:latin typeface="Calibri" panose="020F0502020204030204" pitchFamily="34" charset="0"/>
                          <a:cs typeface="Calibri" panose="020F0502020204030204" pitchFamily="34" charset="0"/>
                        </a:rPr>
                        <a:t> </a:t>
                      </a:r>
                      <a:r>
                        <a:rPr lang="en-US" sz="2000" kern="100" dirty="0">
                          <a:effectLst/>
                          <a:latin typeface="Calibri" panose="020F0502020204030204" pitchFamily="34" charset="0"/>
                          <a:cs typeface="Calibri" panose="020F0502020204030204" pitchFamily="34" charset="0"/>
                        </a:rPr>
                        <a:t>and analysis</a:t>
                      </a:r>
                      <a:endParaRPr lang="ja-JP" sz="2000" kern="100" dirty="0">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tc>
                <a:tc>
                  <a:txBody>
                    <a:bodyPr/>
                    <a:lstStyle/>
                    <a:p>
                      <a:pPr algn="l">
                        <a:lnSpc>
                          <a:spcPct val="100000"/>
                        </a:lnSpc>
                        <a:spcAft>
                          <a:spcPts val="0"/>
                        </a:spcAft>
                      </a:pPr>
                      <a:r>
                        <a:rPr lang="en-US" sz="2000" kern="100" dirty="0">
                          <a:effectLst/>
                          <a:latin typeface="Calibri" panose="020F0502020204030204" pitchFamily="34" charset="0"/>
                          <a:cs typeface="Calibri" panose="020F0502020204030204" pitchFamily="34" charset="0"/>
                        </a:rPr>
                        <a:t>Assessment of the amount of debris</a:t>
                      </a:r>
                      <a:r>
                        <a:rPr lang="en-US" sz="2000" kern="100" baseline="0" dirty="0">
                          <a:effectLst/>
                          <a:latin typeface="Calibri" panose="020F0502020204030204" pitchFamily="34" charset="0"/>
                          <a:cs typeface="Calibri" panose="020F0502020204030204" pitchFamily="34" charset="0"/>
                        </a:rPr>
                        <a:t> transport</a:t>
                      </a:r>
                      <a:r>
                        <a:rPr lang="en-US" sz="2000" kern="100" dirty="0">
                          <a:effectLst/>
                          <a:latin typeface="Calibri" panose="020F0502020204030204" pitchFamily="34" charset="0"/>
                          <a:cs typeface="Calibri" panose="020F0502020204030204" pitchFamily="34" charset="0"/>
                        </a:rPr>
                        <a:t> at selected</a:t>
                      </a:r>
                      <a:r>
                        <a:rPr lang="en-US" sz="2000" kern="100" baseline="0" dirty="0">
                          <a:effectLst/>
                          <a:latin typeface="Calibri" panose="020F0502020204030204" pitchFamily="34" charset="0"/>
                          <a:cs typeface="Calibri" panose="020F0502020204030204" pitchFamily="34" charset="0"/>
                        </a:rPr>
                        <a:t> sites</a:t>
                      </a:r>
                      <a:endParaRPr lang="ja-JP" sz="2000" kern="100" dirty="0">
                        <a:effectLst/>
                        <a:latin typeface="Calibri" panose="020F0502020204030204" pitchFamily="34" charset="0"/>
                        <a:cs typeface="Calibri" panose="020F0502020204030204" pitchFamily="34" charset="0"/>
                      </a:endParaRPr>
                    </a:p>
                  </a:txBody>
                  <a:tcPr marL="58560" marR="58560" marT="0" marB="0"/>
                </a:tc>
                <a:extLst>
                  <a:ext uri="{0D108BD9-81ED-4DB2-BD59-A6C34878D82A}">
                    <a16:rowId xmlns:a16="http://schemas.microsoft.com/office/drawing/2014/main" val="10001"/>
                  </a:ext>
                </a:extLst>
              </a:tr>
              <a:tr h="1759018">
                <a:tc>
                  <a:txBody>
                    <a:bodyPr/>
                    <a:lstStyle/>
                    <a:p>
                      <a:pPr algn="ctr">
                        <a:spcAft>
                          <a:spcPts val="0"/>
                        </a:spcAft>
                      </a:pPr>
                      <a:r>
                        <a:rPr lang="en-US" sz="2000" kern="100" dirty="0">
                          <a:solidFill>
                            <a:schemeClr val="bg1"/>
                          </a:solidFill>
                          <a:effectLst/>
                          <a:latin typeface="Calibri" panose="020F0502020204030204" pitchFamily="34" charset="0"/>
                          <a:cs typeface="Calibri" panose="020F0502020204030204" pitchFamily="34" charset="0"/>
                        </a:rPr>
                        <a:t>Intermediate equipment</a:t>
                      </a:r>
                      <a:endParaRPr lang="ja-JP" sz="2000" kern="100" dirty="0">
                        <a:solidFill>
                          <a:schemeClr val="bg1"/>
                        </a:solidFill>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nchor="ctr">
                    <a:solidFill>
                      <a:schemeClr val="tx2"/>
                    </a:solidFill>
                  </a:tcPr>
                </a:tc>
                <a:tc>
                  <a:txBody>
                    <a:bodyPr/>
                    <a:lstStyle/>
                    <a:p>
                      <a:pPr algn="l">
                        <a:lnSpc>
                          <a:spcPct val="100000"/>
                        </a:lnSpc>
                        <a:spcAft>
                          <a:spcPts val="0"/>
                        </a:spcAft>
                      </a:pPr>
                      <a:r>
                        <a:rPr lang="en-US" sz="2000" kern="100" dirty="0">
                          <a:effectLst/>
                          <a:latin typeface="Calibri" panose="020F0502020204030204" pitchFamily="34" charset="0"/>
                          <a:cs typeface="Calibri" panose="020F0502020204030204" pitchFamily="34" charset="0"/>
                        </a:rPr>
                        <a:t>Assessing how much floating debris comes from which areas</a:t>
                      </a:r>
                      <a:endParaRPr lang="ja-JP" sz="2000" kern="100" dirty="0">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Calibri" panose="020F0502020204030204" pitchFamily="34" charset="0"/>
                          <a:cs typeface="Calibri" panose="020F0502020204030204" pitchFamily="34" charset="0"/>
                        </a:rPr>
                        <a:t>Installation of </a:t>
                      </a:r>
                      <a:r>
                        <a:rPr lang="en-US" altLang="ja-JP" sz="2000" b="1" kern="100" dirty="0">
                          <a:solidFill>
                            <a:srgbClr val="FF0000"/>
                          </a:solidFill>
                          <a:effectLst/>
                          <a:latin typeface="Calibri" panose="020F0502020204030204" pitchFamily="34" charset="0"/>
                          <a:cs typeface="Calibri" panose="020F0502020204030204" pitchFamily="34" charset="0"/>
                        </a:rPr>
                        <a:t>permanent cameras </a:t>
                      </a:r>
                      <a:r>
                        <a:rPr lang="en-US" altLang="ja-JP" sz="2000" kern="100" dirty="0">
                          <a:effectLst/>
                          <a:latin typeface="Calibri" panose="020F0502020204030204" pitchFamily="34" charset="0"/>
                          <a:cs typeface="Calibri" panose="020F0502020204030204" pitchFamily="34" charset="0"/>
                        </a:rPr>
                        <a:t>(few locations)</a:t>
                      </a:r>
                      <a:endParaRPr lang="ja-JP" altLang="ja-JP" sz="2000" kern="100" dirty="0">
                        <a:effectLst/>
                        <a:latin typeface="Calibri" panose="020F0502020204030204" pitchFamily="34" charset="0"/>
                        <a:cs typeface="Calibri" panose="020F0502020204030204" pitchFamily="34" charset="0"/>
                      </a:endParaRPr>
                    </a:p>
                    <a:p>
                      <a:pPr algn="l">
                        <a:lnSpc>
                          <a:spcPct val="100000"/>
                        </a:lnSpc>
                        <a:spcAft>
                          <a:spcPts val="0"/>
                        </a:spcAft>
                      </a:pPr>
                      <a:r>
                        <a:rPr lang="en-US" altLang="ja-JP" sz="2000" kern="100" dirty="0">
                          <a:effectLst/>
                          <a:latin typeface="Calibri" panose="020F0502020204030204" pitchFamily="34" charset="0"/>
                          <a:cs typeface="Calibri" panose="020F0502020204030204" pitchFamily="34" charset="0"/>
                        </a:rPr>
                        <a:t>and </a:t>
                      </a:r>
                      <a:r>
                        <a:rPr lang="en-US" altLang="ja-JP" sz="2000" b="1" kern="100" dirty="0">
                          <a:solidFill>
                            <a:srgbClr val="FF0000"/>
                          </a:solidFill>
                          <a:effectLst/>
                          <a:latin typeface="Calibri" panose="020F0502020204030204" pitchFamily="34" charset="0"/>
                          <a:cs typeface="Calibri" panose="020F0502020204030204" pitchFamily="34" charset="0"/>
                        </a:rPr>
                        <a:t>water gauge,</a:t>
                      </a:r>
                      <a:r>
                        <a:rPr lang="en-US" altLang="ja-JP" sz="2000" b="1" kern="100" baseline="0" dirty="0">
                          <a:solidFill>
                            <a:srgbClr val="FF0000"/>
                          </a:solidFill>
                          <a:effectLst/>
                          <a:latin typeface="Calibri" panose="020F0502020204030204" pitchFamily="34" charset="0"/>
                          <a:cs typeface="Calibri" panose="020F0502020204030204" pitchFamily="34" charset="0"/>
                        </a:rPr>
                        <a:t> </a:t>
                      </a:r>
                      <a:r>
                        <a:rPr lang="en-US" altLang="ja-JP" sz="2000" b="1" kern="100" dirty="0">
                          <a:solidFill>
                            <a:srgbClr val="FF0000"/>
                          </a:solidFill>
                          <a:effectLst/>
                          <a:latin typeface="Calibri" panose="020F0502020204030204" pitchFamily="34" charset="0"/>
                          <a:cs typeface="Calibri" panose="020F0502020204030204" pitchFamily="34" charset="0"/>
                        </a:rPr>
                        <a:t>power supply, data transfer </a:t>
                      </a:r>
                      <a:r>
                        <a:rPr lang="en-US" altLang="ja-JP" sz="2000" kern="100" dirty="0">
                          <a:effectLst/>
                          <a:latin typeface="Calibri" panose="020F0502020204030204" pitchFamily="34" charset="0"/>
                          <a:cs typeface="Calibri" panose="020F0502020204030204" pitchFamily="34" charset="0"/>
                        </a:rPr>
                        <a:t>by a digital media</a:t>
                      </a:r>
                    </a:p>
                  </a:txBody>
                  <a:tcPr marL="58560" marR="5856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Calibri" panose="020F0502020204030204" pitchFamily="34" charset="0"/>
                          <a:cs typeface="Calibri" panose="020F0502020204030204" pitchFamily="34" charset="0"/>
                        </a:rPr>
                        <a:t>Quantified video images by manual analysis</a:t>
                      </a:r>
                      <a:endParaRPr lang="ja-JP" sz="2000" kern="100" dirty="0">
                        <a:effectLst/>
                        <a:latin typeface="Calibri" panose="020F0502020204030204" pitchFamily="34" charset="0"/>
                        <a:cs typeface="Calibri" panose="020F0502020204030204" pitchFamily="34" charset="0"/>
                      </a:endParaRPr>
                    </a:p>
                    <a:p>
                      <a:pPr algn="l">
                        <a:lnSpc>
                          <a:spcPct val="100000"/>
                        </a:lnSpc>
                        <a:spcAft>
                          <a:spcPts val="0"/>
                        </a:spcAft>
                      </a:pPr>
                      <a:r>
                        <a:rPr lang="en-US" sz="2000" kern="100" dirty="0">
                          <a:effectLst/>
                          <a:latin typeface="Calibri" panose="020F0502020204030204" pitchFamily="34" charset="0"/>
                          <a:cs typeface="Calibri" panose="020F0502020204030204" pitchFamily="34" charset="0"/>
                        </a:rPr>
                        <a:t> </a:t>
                      </a:r>
                      <a:endParaRPr lang="ja-JP" sz="2000" kern="100" dirty="0">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tc>
                <a:extLst>
                  <a:ext uri="{0D108BD9-81ED-4DB2-BD59-A6C34878D82A}">
                    <a16:rowId xmlns:a16="http://schemas.microsoft.com/office/drawing/2014/main" val="10002"/>
                  </a:ext>
                </a:extLst>
              </a:tr>
              <a:tr h="1652402">
                <a:tc>
                  <a:txBody>
                    <a:bodyPr/>
                    <a:lstStyle/>
                    <a:p>
                      <a:pPr algn="ctr">
                        <a:spcAft>
                          <a:spcPts val="0"/>
                        </a:spcAft>
                      </a:pPr>
                      <a:r>
                        <a:rPr lang="en-US" sz="2000" kern="100" dirty="0">
                          <a:solidFill>
                            <a:schemeClr val="bg1"/>
                          </a:solidFill>
                          <a:effectLst/>
                          <a:latin typeface="Calibri" panose="020F0502020204030204" pitchFamily="34" charset="0"/>
                          <a:cs typeface="Calibri" panose="020F0502020204030204" pitchFamily="34" charset="0"/>
                        </a:rPr>
                        <a:t>Full-scale equipment</a:t>
                      </a:r>
                      <a:endParaRPr lang="ja-JP" sz="2000" kern="100" dirty="0">
                        <a:solidFill>
                          <a:schemeClr val="bg1"/>
                        </a:solidFill>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nchor="ctr">
                    <a:solidFill>
                      <a:schemeClr val="tx2"/>
                    </a:solidFill>
                  </a:tcPr>
                </a:tc>
                <a:tc>
                  <a:txBody>
                    <a:bodyPr/>
                    <a:lstStyle/>
                    <a:p>
                      <a:pPr algn="l">
                        <a:lnSpc>
                          <a:spcPct val="100000"/>
                        </a:lnSpc>
                        <a:spcAft>
                          <a:spcPts val="0"/>
                        </a:spcAft>
                      </a:pPr>
                      <a:r>
                        <a:rPr lang="en-US" altLang="ja-JP" sz="2000" kern="100" dirty="0">
                          <a:effectLst/>
                          <a:latin typeface="Calibri" panose="020F0502020204030204" pitchFamily="34" charset="0"/>
                          <a:ea typeface="ＭＳ 明朝" panose="02020609040205080304" pitchFamily="17" charset="-128"/>
                          <a:cs typeface="Calibri" panose="020F0502020204030204" pitchFamily="34" charset="0"/>
                        </a:rPr>
                        <a:t>Visualizing</a:t>
                      </a:r>
                      <a:r>
                        <a:rPr lang="en-US" altLang="ja-JP" sz="2000" kern="100" baseline="0" dirty="0">
                          <a:effectLst/>
                          <a:latin typeface="Calibri" panose="020F0502020204030204" pitchFamily="34" charset="0"/>
                          <a:ea typeface="ＭＳ 明朝" panose="02020609040205080304" pitchFamily="17" charset="-128"/>
                          <a:cs typeface="Calibri" panose="020F0502020204030204" pitchFamily="34" charset="0"/>
                        </a:rPr>
                        <a:t> amount of floating debris in the main river and </a:t>
                      </a:r>
                      <a:r>
                        <a:rPr lang="en-US" altLang="ja-JP" sz="2000" kern="100" spc="-100" baseline="0" dirty="0">
                          <a:effectLst/>
                          <a:latin typeface="Calibri" panose="020F0502020204030204" pitchFamily="34" charset="0"/>
                          <a:ea typeface="ＭＳ 明朝" panose="02020609040205080304" pitchFamily="17" charset="-128"/>
                          <a:cs typeface="Calibri" panose="020F0502020204030204" pitchFamily="34" charset="0"/>
                        </a:rPr>
                        <a:t>the major tributaries</a:t>
                      </a:r>
                      <a:endParaRPr lang="ja-JP" sz="2000" kern="100" spc="-100" baseline="0" dirty="0">
                        <a:effectLst/>
                        <a:latin typeface="Calibri" panose="020F0502020204030204" pitchFamily="34" charset="0"/>
                        <a:ea typeface="ＭＳ 明朝" panose="02020609040205080304" pitchFamily="17" charset="-128"/>
                        <a:cs typeface="Calibri" panose="020F0502020204030204" pitchFamily="34" charset="0"/>
                      </a:endParaRPr>
                    </a:p>
                  </a:txBody>
                  <a:tcPr marL="58560" marR="5856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00" dirty="0">
                          <a:effectLst/>
                          <a:latin typeface="Calibri" panose="020F0502020204030204" pitchFamily="34" charset="0"/>
                          <a:cs typeface="Calibri" panose="020F0502020204030204" pitchFamily="34" charset="0"/>
                        </a:rPr>
                        <a:t>Installation of permanent cameras(many locations) and water gauge, </a:t>
                      </a:r>
                      <a:r>
                        <a:rPr lang="en-US" sz="2000" kern="100" dirty="0">
                          <a:solidFill>
                            <a:schemeClr val="tx1"/>
                          </a:solidFill>
                          <a:effectLst/>
                          <a:latin typeface="Calibri" panose="020F0502020204030204" pitchFamily="34" charset="0"/>
                          <a:cs typeface="Calibri" panose="020F0502020204030204" pitchFamily="34" charset="0"/>
                        </a:rPr>
                        <a:t>power supply, data transfer</a:t>
                      </a:r>
                      <a:r>
                        <a:rPr lang="en-US" sz="2000" kern="100" baseline="0" dirty="0">
                          <a:effectLst/>
                          <a:latin typeface="Calibri" panose="020F0502020204030204" pitchFamily="34" charset="0"/>
                          <a:cs typeface="Calibri" panose="020F0502020204030204" pitchFamily="34" charset="0"/>
                        </a:rPr>
                        <a:t>,</a:t>
                      </a:r>
                      <a:r>
                        <a:rPr lang="en-US" sz="2000" kern="100" spc="-100" baseline="0" dirty="0">
                          <a:effectLst/>
                          <a:latin typeface="Calibri" panose="020F0502020204030204" pitchFamily="34" charset="0"/>
                          <a:cs typeface="Calibri" panose="020F0502020204030204" pitchFamily="34" charset="0"/>
                        </a:rPr>
                        <a:t> </a:t>
                      </a:r>
                      <a:r>
                        <a:rPr lang="en-US" sz="2000" b="1" kern="100" spc="-50" baseline="0" dirty="0">
                          <a:solidFill>
                            <a:srgbClr val="FF0000"/>
                          </a:solidFill>
                          <a:effectLst/>
                          <a:latin typeface="Calibri" panose="020F0502020204030204" pitchFamily="34" charset="0"/>
                          <a:cs typeface="Calibri" panose="020F0502020204030204" pitchFamily="34" charset="0"/>
                        </a:rPr>
                        <a:t>formulation of a website for viewing the results.</a:t>
                      </a:r>
                    </a:p>
                  </a:txBody>
                  <a:tcPr marL="58560" marR="58560" marT="0" marB="0"/>
                </a:tc>
                <a:tc>
                  <a:txBody>
                    <a:bodyPr/>
                    <a:lstStyle/>
                    <a:p>
                      <a:pPr algn="l">
                        <a:lnSpc>
                          <a:spcPct val="100000"/>
                        </a:lnSpc>
                        <a:spcAft>
                          <a:spcPts val="0"/>
                        </a:spcAft>
                      </a:pPr>
                      <a:r>
                        <a:rPr lang="en-US" sz="2000" kern="100" dirty="0">
                          <a:effectLst/>
                          <a:latin typeface="Calibri" panose="020F0502020204030204" pitchFamily="34" charset="0"/>
                          <a:cs typeface="Calibri" panose="020F0502020204030204" pitchFamily="34" charset="0"/>
                        </a:rPr>
                        <a:t>Automatic </a:t>
                      </a:r>
                      <a:r>
                        <a:rPr lang="en-US" altLang="ja-JP" sz="2000" kern="100" dirty="0">
                          <a:effectLst/>
                          <a:latin typeface="Calibri" panose="020F0502020204030204" pitchFamily="34" charset="0"/>
                          <a:cs typeface="Calibri" panose="020F0502020204030204" pitchFamily="34" charset="0"/>
                        </a:rPr>
                        <a:t>data </a:t>
                      </a:r>
                      <a:r>
                        <a:rPr lang="en-US" sz="2000" kern="100" dirty="0">
                          <a:effectLst/>
                          <a:latin typeface="Calibri" panose="020F0502020204030204" pitchFamily="34" charset="0"/>
                          <a:cs typeface="Calibri" panose="020F0502020204030204" pitchFamily="34" charset="0"/>
                        </a:rPr>
                        <a:t>receiving processing unit, formulation of a </a:t>
                      </a:r>
                      <a:r>
                        <a:rPr lang="en-US" sz="2000" b="1" kern="100" spc="-80" baseline="0" dirty="0">
                          <a:solidFill>
                            <a:srgbClr val="FF0000"/>
                          </a:solidFill>
                          <a:effectLst/>
                          <a:latin typeface="Calibri" panose="020F0502020204030204" pitchFamily="34" charset="0"/>
                          <a:cs typeface="Calibri" panose="020F0502020204030204" pitchFamily="34" charset="0"/>
                        </a:rPr>
                        <a:t>website for viewing and accessing data of floating debris</a:t>
                      </a:r>
                      <a:r>
                        <a:rPr lang="en-US" sz="2000" kern="100" spc="-80" baseline="0" dirty="0">
                          <a:effectLst/>
                          <a:latin typeface="Calibri" panose="020F0502020204030204" pitchFamily="34" charset="0"/>
                          <a:cs typeface="Calibri" panose="020F0502020204030204" pitchFamily="34" charset="0"/>
                        </a:rPr>
                        <a:t>.</a:t>
                      </a:r>
                      <a:endParaRPr lang="ja-JP" sz="2000" kern="100" spc="-80" baseline="0" dirty="0">
                        <a:effectLst/>
                        <a:latin typeface="Calibri" panose="020F0502020204030204" pitchFamily="34" charset="0"/>
                        <a:cs typeface="Calibri" panose="020F0502020204030204" pitchFamily="34" charset="0"/>
                      </a:endParaRPr>
                    </a:p>
                  </a:txBody>
                  <a:tcPr marL="58560" marR="58560" marT="0" marB="0"/>
                </a:tc>
                <a:extLst>
                  <a:ext uri="{0D108BD9-81ED-4DB2-BD59-A6C34878D82A}">
                    <a16:rowId xmlns:a16="http://schemas.microsoft.com/office/drawing/2014/main" val="10003"/>
                  </a:ext>
                </a:extLst>
              </a:tr>
            </a:tbl>
          </a:graphicData>
        </a:graphic>
      </p:graphicFrame>
      <p:cxnSp>
        <p:nvCxnSpPr>
          <p:cNvPr id="5" name="直線矢印コネクタ 4"/>
          <p:cNvCxnSpPr/>
          <p:nvPr/>
        </p:nvCxnSpPr>
        <p:spPr>
          <a:xfrm flipH="1">
            <a:off x="993000" y="2911099"/>
            <a:ext cx="0" cy="4320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993000" y="4509000"/>
            <a:ext cx="0" cy="7200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722094866"/>
      </p:ext>
    </p:extLst>
  </p:cSld>
  <p:clrMapOvr>
    <a:masterClrMapping/>
  </p:clrMapOvr>
  <mc:AlternateContent xmlns:mc="http://schemas.openxmlformats.org/markup-compatibility/2006" xmlns:p14="http://schemas.microsoft.com/office/powerpoint/2010/main">
    <mc:Choice Requires="p14">
      <p:transition spd="slow" p14:dur="2000" advTm="44895"/>
    </mc:Choice>
    <mc:Fallback xmlns="">
      <p:transition spd="slow" advTm="44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2433000" y="3357000"/>
            <a:ext cx="5328000" cy="584775"/>
          </a:xfrm>
          <a:prstGeom prst="rect">
            <a:avLst/>
          </a:prstGeom>
        </p:spPr>
        <p:txBody>
          <a:bodyPr wrap="square">
            <a:spAutoFit/>
          </a:bodyPr>
          <a:lstStyle/>
          <a:p>
            <a:pPr>
              <a:spcAft>
                <a:spcPts val="400"/>
              </a:spcAft>
            </a:pPr>
            <a:r>
              <a:rPr lang="en-US" altLang="ja-JP" sz="3200" b="1" dirty="0">
                <a:latin typeface="Calibri" panose="020F0502020204030204" pitchFamily="34" charset="0"/>
                <a:ea typeface="メイリオ" panose="020B0604030504040204" pitchFamily="50" charset="-128"/>
                <a:cs typeface="Calibri" panose="020F0502020204030204" pitchFamily="34" charset="0"/>
              </a:rPr>
              <a:t>Thank you for your attention!</a:t>
            </a:r>
          </a:p>
        </p:txBody>
      </p:sp>
    </p:spTree>
    <p:extLst>
      <p:ext uri="{BB962C8B-B14F-4D97-AF65-F5344CB8AC3E}">
        <p14:creationId xmlns:p14="http://schemas.microsoft.com/office/powerpoint/2010/main" val="1843855114"/>
      </p:ext>
    </p:extLst>
  </p:cSld>
  <p:clrMapOvr>
    <a:masterClrMapping/>
  </p:clrMapOvr>
  <mc:AlternateContent xmlns:mc="http://schemas.openxmlformats.org/markup-compatibility/2006" xmlns:p14="http://schemas.microsoft.com/office/powerpoint/2010/main">
    <mc:Choice Requires="p14">
      <p:transition spd="slow" p14:dur="2000" advTm="1700"/>
    </mc:Choice>
    <mc:Fallback xmlns="">
      <p:transition spd="slow" advTm="17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762474"/>
            <a:ext cx="9906000" cy="2314525"/>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4"/>
          </p:nvPr>
        </p:nvSpPr>
        <p:spPr/>
        <p:txBody>
          <a:bodyPr/>
          <a:lstStyle/>
          <a:p>
            <a:fld id="{61254AC7-F910-4E93-BE53-D744E3912F08}" type="slidenum">
              <a:rPr lang="ja-JP" altLang="en-US" smtClean="0"/>
              <a:pPr/>
              <a:t>2</a:t>
            </a:fld>
            <a:endParaRPr lang="ja-JP" altLang="en-US" dirty="0"/>
          </a:p>
        </p:txBody>
      </p:sp>
      <p:sp>
        <p:nvSpPr>
          <p:cNvPr id="11" name="テキスト ボックス 10"/>
          <p:cNvSpPr txBox="1"/>
          <p:nvPr/>
        </p:nvSpPr>
        <p:spPr>
          <a:xfrm>
            <a:off x="36400" y="1198584"/>
            <a:ext cx="9649773" cy="461665"/>
          </a:xfrm>
          <a:prstGeom prst="rect">
            <a:avLst/>
          </a:prstGeom>
          <a:noFill/>
        </p:spPr>
        <p:txBody>
          <a:bodyPr wrap="square" rtlCol="0">
            <a:spAutoFit/>
          </a:bodyPr>
          <a:lstStyle/>
          <a:p>
            <a:pPr marL="76200">
              <a:spcAft>
                <a:spcPts val="1200"/>
              </a:spcAft>
            </a:pPr>
            <a:r>
              <a:rPr lang="en-US" altLang="ja-JP" sz="2400" b="1" dirty="0">
                <a:latin typeface="Calibri" panose="020F0502020204030204" pitchFamily="34" charset="0"/>
                <a:ea typeface="メイリオ" panose="020B0604030504040204" pitchFamily="50" charset="-128"/>
                <a:cs typeface="Calibri" panose="020F0502020204030204" pitchFamily="34" charset="0"/>
              </a:rPr>
              <a:t>Problem of Marine Plastic Pollution</a:t>
            </a:r>
          </a:p>
        </p:txBody>
      </p:sp>
      <p:sp>
        <p:nvSpPr>
          <p:cNvPr id="19" name="Shape 78"/>
          <p:cNvSpPr/>
          <p:nvPr/>
        </p:nvSpPr>
        <p:spPr>
          <a:xfrm>
            <a:off x="501052" y="251549"/>
            <a:ext cx="7848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1. Marine plastic issues </a:t>
            </a:r>
          </a:p>
        </p:txBody>
      </p:sp>
      <p:pic>
        <p:nvPicPr>
          <p:cNvPr id="20" name="図 19" descr="Plastic pollution in the world's oceans is threatening marine life."/>
          <p:cNvPicPr/>
          <p:nvPr/>
        </p:nvPicPr>
        <p:blipFill rotWithShape="1">
          <a:blip r:embed="rId5" cstate="print">
            <a:extLst>
              <a:ext uri="{28A0092B-C50C-407E-A947-70E740481C1C}">
                <a14:useLocalDpi xmlns:a14="http://schemas.microsoft.com/office/drawing/2010/main"/>
              </a:ext>
            </a:extLst>
          </a:blip>
          <a:srcRect/>
          <a:stretch/>
        </p:blipFill>
        <p:spPr bwMode="auto">
          <a:xfrm>
            <a:off x="1331187" y="4393086"/>
            <a:ext cx="3096000" cy="1783109"/>
          </a:xfrm>
          <a:prstGeom prst="rect">
            <a:avLst/>
          </a:prstGeom>
          <a:noFill/>
          <a:ln>
            <a:noFill/>
          </a:ln>
          <a:extLst>
            <a:ext uri="{53640926-AAD7-44D8-BBD7-CCE9431645EC}">
              <a14:shadowObscured xmlns:a14="http://schemas.microsoft.com/office/drawing/2010/main"/>
            </a:ext>
          </a:extLst>
        </p:spPr>
      </p:pic>
      <p:sp>
        <p:nvSpPr>
          <p:cNvPr id="21" name="正方形/長方形 20"/>
          <p:cNvSpPr/>
          <p:nvPr/>
        </p:nvSpPr>
        <p:spPr>
          <a:xfrm>
            <a:off x="5529000" y="6335224"/>
            <a:ext cx="3992650" cy="253916"/>
          </a:xfrm>
          <a:prstGeom prst="rect">
            <a:avLst/>
          </a:prstGeom>
        </p:spPr>
        <p:txBody>
          <a:bodyPr wrap="square">
            <a:spAutoFit/>
          </a:bodyPr>
          <a:lstStyle/>
          <a:p>
            <a:r>
              <a:rPr lang="en-US" altLang="ja-JP" sz="1050" dirty="0"/>
              <a:t>Source</a:t>
            </a:r>
            <a:r>
              <a:rPr lang="ja-JP" altLang="en-US" sz="1050" dirty="0"/>
              <a:t>：</a:t>
            </a:r>
            <a:r>
              <a:rPr lang="en-US" altLang="ja-JP" sz="1050" dirty="0"/>
              <a:t>OCEANS ASIA “MASKS ON THE BEACH”</a:t>
            </a:r>
            <a:r>
              <a:rPr lang="ja-JP" altLang="en-US" sz="1050" dirty="0"/>
              <a:t>（</a:t>
            </a:r>
            <a:r>
              <a:rPr lang="en-US" altLang="ja-JP" sz="1050" dirty="0"/>
              <a:t>2020</a:t>
            </a:r>
            <a:r>
              <a:rPr lang="ja-JP" altLang="en-US" sz="1050" dirty="0"/>
              <a:t>）</a:t>
            </a:r>
            <a:endParaRPr lang="en-US" altLang="ja-JP" sz="1050" dirty="0"/>
          </a:p>
        </p:txBody>
      </p:sp>
      <p:pic>
        <p:nvPicPr>
          <p:cNvPr id="22" name="図 21"/>
          <p:cNvPicPr/>
          <p:nvPr/>
        </p:nvPicPr>
        <p:blipFill>
          <a:blip r:embed="rId6" cstate="print">
            <a:extLst>
              <a:ext uri="{28A0092B-C50C-407E-A947-70E740481C1C}">
                <a14:useLocalDpi xmlns:a14="http://schemas.microsoft.com/office/drawing/2010/main"/>
              </a:ext>
            </a:extLst>
          </a:blip>
          <a:stretch>
            <a:fillRect/>
          </a:stretch>
        </p:blipFill>
        <p:spPr>
          <a:xfrm>
            <a:off x="5817176" y="4478308"/>
            <a:ext cx="3096000" cy="1740315"/>
          </a:xfrm>
          <a:prstGeom prst="rect">
            <a:avLst/>
          </a:prstGeom>
        </p:spPr>
      </p:pic>
      <p:sp>
        <p:nvSpPr>
          <p:cNvPr id="23" name="正方形/長方形 22"/>
          <p:cNvSpPr/>
          <p:nvPr/>
        </p:nvSpPr>
        <p:spPr>
          <a:xfrm>
            <a:off x="312650" y="6335224"/>
            <a:ext cx="9269173" cy="253916"/>
          </a:xfrm>
          <a:prstGeom prst="rect">
            <a:avLst/>
          </a:prstGeom>
        </p:spPr>
        <p:txBody>
          <a:bodyPr wrap="square">
            <a:spAutoFit/>
          </a:bodyPr>
          <a:lstStyle/>
          <a:p>
            <a:r>
              <a:rPr lang="en-US" altLang="ja-JP" sz="1050" dirty="0"/>
              <a:t>Source</a:t>
            </a:r>
            <a:r>
              <a:rPr lang="ja-JP" altLang="en-US" sz="1050" dirty="0"/>
              <a:t>：</a:t>
            </a:r>
            <a:r>
              <a:rPr lang="en-US" altLang="ja-JP" sz="1050" dirty="0"/>
              <a:t>United Nations “Plastic pollution choking world’s oceans”</a:t>
            </a:r>
            <a:r>
              <a:rPr lang="ja-JP" altLang="en-US" sz="1050" dirty="0"/>
              <a:t>（</a:t>
            </a:r>
            <a:r>
              <a:rPr lang="en-US" altLang="ja-JP" sz="1050" dirty="0"/>
              <a:t>2018</a:t>
            </a:r>
            <a:r>
              <a:rPr lang="ja-JP" altLang="en-US" sz="1050" dirty="0"/>
              <a:t>）</a:t>
            </a:r>
            <a:endParaRPr lang="en-US" altLang="ja-JP" sz="1050" dirty="0"/>
          </a:p>
        </p:txBody>
      </p:sp>
      <p:sp>
        <p:nvSpPr>
          <p:cNvPr id="24" name="正方形/長方形 23"/>
          <p:cNvSpPr/>
          <p:nvPr/>
        </p:nvSpPr>
        <p:spPr>
          <a:xfrm>
            <a:off x="381124" y="2572977"/>
            <a:ext cx="1531817" cy="646331"/>
          </a:xfrm>
          <a:prstGeom prst="rect">
            <a:avLst/>
          </a:prstGeom>
        </p:spPr>
        <p:txBody>
          <a:bodyPr wrap="squar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Marine Plastic Pollution</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25" name="正方形/長方形 24"/>
          <p:cNvSpPr/>
          <p:nvPr/>
        </p:nvSpPr>
        <p:spPr>
          <a:xfrm>
            <a:off x="2423682" y="2027233"/>
            <a:ext cx="3393494"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Adverse effects on living creatures</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26" name="正方形/長方形 25"/>
          <p:cNvSpPr/>
          <p:nvPr/>
        </p:nvSpPr>
        <p:spPr>
          <a:xfrm>
            <a:off x="2423682" y="2884438"/>
            <a:ext cx="2318583"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Landscape Destruction</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27" name="正方形/長方形 26"/>
          <p:cNvSpPr/>
          <p:nvPr/>
        </p:nvSpPr>
        <p:spPr>
          <a:xfrm>
            <a:off x="2433000" y="2451039"/>
            <a:ext cx="3614772"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Pollution of the natural environment</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28" name="正方形/長方形 27"/>
          <p:cNvSpPr/>
          <p:nvPr/>
        </p:nvSpPr>
        <p:spPr>
          <a:xfrm>
            <a:off x="2423682" y="3317837"/>
            <a:ext cx="1866601"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Navigation hazard</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29" name="正方形/長方形 28"/>
          <p:cNvSpPr/>
          <p:nvPr/>
        </p:nvSpPr>
        <p:spPr>
          <a:xfrm>
            <a:off x="6536449" y="2065024"/>
            <a:ext cx="2650277"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Destruction of ecosystems</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30" name="正方形/長方形 29"/>
          <p:cNvSpPr/>
          <p:nvPr/>
        </p:nvSpPr>
        <p:spPr>
          <a:xfrm>
            <a:off x="6567831" y="3245348"/>
            <a:ext cx="2988510"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Decline of the fishing industry</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31" name="正方形/長方形 30"/>
          <p:cNvSpPr/>
          <p:nvPr/>
        </p:nvSpPr>
        <p:spPr>
          <a:xfrm>
            <a:off x="6543347" y="2462308"/>
            <a:ext cx="3157019"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Decrease in visitors and tourists</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32" name="正方形/長方形 31"/>
          <p:cNvSpPr/>
          <p:nvPr/>
        </p:nvSpPr>
        <p:spPr>
          <a:xfrm>
            <a:off x="6567831" y="2863617"/>
            <a:ext cx="3280193"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Increase in plastic removal costs</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cxnSp>
        <p:nvCxnSpPr>
          <p:cNvPr id="5" name="直線矢印コネクタ 4"/>
          <p:cNvCxnSpPr>
            <a:stCxn id="24" idx="3"/>
          </p:cNvCxnSpPr>
          <p:nvPr/>
        </p:nvCxnSpPr>
        <p:spPr>
          <a:xfrm flipV="1">
            <a:off x="1912941" y="2896142"/>
            <a:ext cx="398459" cy="1"/>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6047772" y="2809434"/>
            <a:ext cx="398459" cy="1"/>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rot="5400000">
            <a:off x="4084409" y="3566570"/>
            <a:ext cx="502061"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36" name="正方形/長方形 35"/>
          <p:cNvSpPr/>
          <p:nvPr/>
        </p:nvSpPr>
        <p:spPr>
          <a:xfrm rot="5400000">
            <a:off x="7950038" y="3575816"/>
            <a:ext cx="502061" cy="369332"/>
          </a:xfrm>
          <a:prstGeom prst="rect">
            <a:avLst/>
          </a:prstGeom>
        </p:spPr>
        <p:txBody>
          <a:bodyPr wrap="none">
            <a:spAutoFit/>
          </a:bodyPr>
          <a:lstStyle/>
          <a:p>
            <a:pPr algn="ctr"/>
            <a:r>
              <a:rPr lang="en-US" altLang="ja-JP" dirty="0">
                <a:latin typeface="Calibri" panose="020F0502020204030204" pitchFamily="34" charset="0"/>
                <a:ea typeface="メイリオ" panose="020B0604030504040204" pitchFamily="50" charset="-128"/>
                <a:cs typeface="Calibri" panose="020F0502020204030204" pitchFamily="34" charset="0"/>
              </a:rPr>
              <a:t>……</a:t>
            </a:r>
            <a:endParaRPr lang="ja-JP" altLang="en-US" dirty="0">
              <a:latin typeface="Calibri" panose="020F0502020204030204" pitchFamily="34" charset="0"/>
              <a:ea typeface="メイリオ" panose="020B0604030504040204" pitchFamily="50" charset="-128"/>
              <a:cs typeface="Calibri" panose="020F050202020403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25249901"/>
      </p:ext>
    </p:extLst>
  </p:cSld>
  <p:clrMapOvr>
    <a:masterClrMapping/>
  </p:clrMapOvr>
  <mc:AlternateContent xmlns:mc="http://schemas.openxmlformats.org/markup-compatibility/2006" xmlns:p14="http://schemas.microsoft.com/office/powerpoint/2010/main">
    <mc:Choice Requires="p14">
      <p:transition spd="slow" p14:dur="2000" advTm="23828"/>
    </mc:Choice>
    <mc:Fallback xmlns="">
      <p:transition spd="slow" advTm="23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
          </p:nvPr>
        </p:nvSpPr>
        <p:spPr/>
        <p:txBody>
          <a:bodyPr/>
          <a:lstStyle/>
          <a:p>
            <a:fld id="{61254AC7-F910-4E93-BE53-D744E3912F08}" type="slidenum">
              <a:rPr lang="ja-JP" altLang="en-US" smtClean="0"/>
              <a:pPr/>
              <a:t>3</a:t>
            </a:fld>
            <a:endParaRPr lang="ja-JP" altLang="en-US" dirty="0"/>
          </a:p>
        </p:txBody>
      </p:sp>
      <p:pic>
        <p:nvPicPr>
          <p:cNvPr id="3" name="Picture 2" descr="L:\ドキュメント\研究ファイル\卒論まとめ\卒論\本文\写真\第1章\江戸川漂流ゴミ.jpg">
            <a:extLst>
              <a:ext uri="{FF2B5EF4-FFF2-40B4-BE49-F238E27FC236}">
                <a16:creationId xmlns:a16="http://schemas.microsoft.com/office/drawing/2014/main" id="{33015133-CBFD-41B0-AE4D-3560C5F1A6D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17534" y="1657616"/>
            <a:ext cx="5857716" cy="4398354"/>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11140" y="6038107"/>
            <a:ext cx="5893860" cy="577081"/>
          </a:xfrm>
          <a:prstGeom prst="rect">
            <a:avLst/>
          </a:prstGeom>
          <a:noFill/>
        </p:spPr>
        <p:txBody>
          <a:bodyPr wrap="square" rtlCol="0">
            <a:spAutoFit/>
          </a:bodyPr>
          <a:lstStyle/>
          <a:p>
            <a:r>
              <a:rPr kumimoji="1" lang="en-US" altLang="ja-JP" sz="1050" b="1" dirty="0"/>
              <a:t>Edo River Noda Bridge</a:t>
            </a:r>
          </a:p>
          <a:p>
            <a:r>
              <a:rPr kumimoji="1" lang="en-US" altLang="ja-JP" sz="1050" b="1" dirty="0"/>
              <a:t>Overflow caused by Typhoon No.9 (</a:t>
            </a:r>
            <a:r>
              <a:rPr lang="en-US" altLang="ja-JP" sz="1050" b="1" dirty="0"/>
              <a:t>Sep.7.2007</a:t>
            </a:r>
            <a:r>
              <a:rPr lang="ja-JP" altLang="en-US" sz="1050" b="1" dirty="0"/>
              <a:t>）</a:t>
            </a:r>
            <a:endParaRPr lang="en-US" altLang="ja-JP" sz="1050" b="1" dirty="0"/>
          </a:p>
          <a:p>
            <a:r>
              <a:rPr lang="en-US" altLang="ja-JP" sz="1050" b="1" dirty="0"/>
              <a:t>Photo by Prof. Nihei </a:t>
            </a:r>
            <a:r>
              <a:rPr lang="en-US" altLang="ja-JP" sz="1050" b="1" dirty="0" err="1"/>
              <a:t>Yasuo</a:t>
            </a:r>
            <a:r>
              <a:rPr lang="en-US" altLang="ja-JP" sz="1050" b="1" dirty="0"/>
              <a:t> (Tokyo University of Science)</a:t>
            </a:r>
            <a:endParaRPr kumimoji="1" lang="ja-JP" altLang="en-US" sz="1050" b="1" dirty="0"/>
          </a:p>
        </p:txBody>
      </p:sp>
      <p:cxnSp>
        <p:nvCxnSpPr>
          <p:cNvPr id="5" name="直線矢印コネクタ 4"/>
          <p:cNvCxnSpPr/>
          <p:nvPr/>
        </p:nvCxnSpPr>
        <p:spPr>
          <a:xfrm>
            <a:off x="4521000" y="3422740"/>
            <a:ext cx="0" cy="63525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4473293" y="3730883"/>
            <a:ext cx="792000" cy="369332"/>
          </a:xfrm>
          <a:prstGeom prst="rect">
            <a:avLst/>
          </a:prstGeom>
          <a:noFill/>
        </p:spPr>
        <p:txBody>
          <a:bodyPr wrap="square" rtlCol="0">
            <a:spAutoFit/>
          </a:bodyPr>
          <a:lstStyle/>
          <a:p>
            <a:pPr algn="ctr"/>
            <a:r>
              <a:rPr kumimoji="1" lang="en-US" altLang="ja-JP" dirty="0">
                <a:latin typeface="Calibri" panose="020F0502020204030204" pitchFamily="34" charset="0"/>
                <a:cs typeface="Calibri" panose="020F0502020204030204" pitchFamily="34" charset="0"/>
              </a:rPr>
              <a:t>flow</a:t>
            </a:r>
            <a:endParaRPr kumimoji="1" lang="ja-JP" altLang="en-US" dirty="0">
              <a:latin typeface="Calibri" panose="020F0502020204030204" pitchFamily="34" charset="0"/>
              <a:cs typeface="Calibri" panose="020F0502020204030204" pitchFamily="34" charset="0"/>
            </a:endParaRPr>
          </a:p>
        </p:txBody>
      </p:sp>
      <p:cxnSp>
        <p:nvCxnSpPr>
          <p:cNvPr id="23" name="直線矢印コネクタ 22"/>
          <p:cNvCxnSpPr/>
          <p:nvPr/>
        </p:nvCxnSpPr>
        <p:spPr>
          <a:xfrm flipH="1">
            <a:off x="8060675" y="4666603"/>
            <a:ext cx="0" cy="432001"/>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8033236" y="4648631"/>
            <a:ext cx="1888675" cy="369332"/>
          </a:xfrm>
          <a:prstGeom prst="rect">
            <a:avLst/>
          </a:prstGeom>
          <a:noFill/>
        </p:spPr>
        <p:txBody>
          <a:bodyPr wrap="square" rtlCol="0">
            <a:spAutoFit/>
          </a:bodyPr>
          <a:lstStyle/>
          <a:p>
            <a:pPr algn="ctr"/>
            <a:r>
              <a:rPr lang="en-US" altLang="ja-JP" dirty="0">
                <a:latin typeface="Calibri" panose="020F0502020204030204" pitchFamily="34" charset="0"/>
                <a:cs typeface="Calibri" panose="020F0502020204030204" pitchFamily="34" charset="0"/>
              </a:rPr>
              <a:t>Rising water level</a:t>
            </a:r>
            <a:endParaRPr kumimoji="1" lang="ja-JP" altLang="en-US" dirty="0">
              <a:latin typeface="Calibri" panose="020F0502020204030204" pitchFamily="34" charset="0"/>
              <a:cs typeface="Calibri" panose="020F0502020204030204" pitchFamily="34" charset="0"/>
            </a:endParaRPr>
          </a:p>
        </p:txBody>
      </p:sp>
      <p:pic>
        <p:nvPicPr>
          <p:cNvPr id="22" name="図 21"/>
          <p:cNvPicPr>
            <a:picLocks noChangeAspect="1"/>
          </p:cNvPicPr>
          <p:nvPr/>
        </p:nvPicPr>
        <p:blipFill rotWithShape="1">
          <a:blip r:embed="rId7" cstate="print">
            <a:extLst>
              <a:ext uri="{28A0092B-C50C-407E-A947-70E740481C1C}">
                <a14:useLocalDpi xmlns:a14="http://schemas.microsoft.com/office/drawing/2010/main"/>
              </a:ext>
            </a:extLst>
          </a:blip>
          <a:srcRect t="11517"/>
          <a:stretch/>
        </p:blipFill>
        <p:spPr>
          <a:xfrm>
            <a:off x="5211704" y="970123"/>
            <a:ext cx="4537208" cy="2676418"/>
          </a:xfrm>
          <a:prstGeom prst="rect">
            <a:avLst/>
          </a:prstGeom>
        </p:spPr>
      </p:pic>
      <p:sp>
        <p:nvSpPr>
          <p:cNvPr id="27" name="テキスト ボックス 26"/>
          <p:cNvSpPr txBox="1"/>
          <p:nvPr/>
        </p:nvSpPr>
        <p:spPr>
          <a:xfrm>
            <a:off x="66486" y="1198170"/>
            <a:ext cx="9649773" cy="461665"/>
          </a:xfrm>
          <a:prstGeom prst="rect">
            <a:avLst/>
          </a:prstGeom>
          <a:noFill/>
        </p:spPr>
        <p:txBody>
          <a:bodyPr wrap="square" rtlCol="0">
            <a:spAutoFit/>
          </a:bodyPr>
          <a:lstStyle/>
          <a:p>
            <a:pPr marL="76200">
              <a:spcAft>
                <a:spcPts val="1200"/>
              </a:spcAft>
            </a:pPr>
            <a:r>
              <a:rPr lang="en-US" altLang="ja-JP" sz="2400" dirty="0">
                <a:latin typeface="Calibri" panose="020F0502020204030204" pitchFamily="34" charset="0"/>
                <a:ea typeface="メイリオ" panose="020B0604030504040204" pitchFamily="50" charset="-128"/>
                <a:cs typeface="Calibri" panose="020F0502020204030204" pitchFamily="34" charset="0"/>
              </a:rPr>
              <a:t>Much riverine debris during overflow</a:t>
            </a:r>
          </a:p>
        </p:txBody>
      </p:sp>
      <p:sp>
        <p:nvSpPr>
          <p:cNvPr id="28" name="テキスト ボックス 27"/>
          <p:cNvSpPr txBox="1"/>
          <p:nvPr/>
        </p:nvSpPr>
        <p:spPr>
          <a:xfrm>
            <a:off x="5212658" y="981979"/>
            <a:ext cx="2747483" cy="400110"/>
          </a:xfrm>
          <a:prstGeom prst="rect">
            <a:avLst/>
          </a:prstGeom>
          <a:solidFill>
            <a:schemeClr val="bg1">
              <a:alpha val="73000"/>
            </a:schemeClr>
          </a:solidFill>
        </p:spPr>
        <p:txBody>
          <a:bodyPr wrap="none" rtlCol="0">
            <a:spAutoFit/>
          </a:bodyPr>
          <a:lstStyle/>
          <a:p>
            <a:r>
              <a:rPr kumimoji="1" lang="en-US" altLang="ja-JP" sz="2000" b="1" dirty="0">
                <a:solidFill>
                  <a:srgbClr val="FF0000"/>
                </a:solidFill>
              </a:rPr>
              <a:t>Debris on riverside</a:t>
            </a:r>
            <a:endParaRPr kumimoji="1" lang="ja-JP" altLang="en-US" sz="2000" b="1" dirty="0">
              <a:solidFill>
                <a:srgbClr val="FF0000"/>
              </a:solidFill>
            </a:endParaRPr>
          </a:p>
        </p:txBody>
      </p:sp>
      <p:grpSp>
        <p:nvGrpSpPr>
          <p:cNvPr id="31" name="グループ化 30"/>
          <p:cNvGrpSpPr/>
          <p:nvPr/>
        </p:nvGrpSpPr>
        <p:grpSpPr>
          <a:xfrm>
            <a:off x="6105533" y="5211010"/>
            <a:ext cx="3692239" cy="819349"/>
            <a:chOff x="6105533" y="5211010"/>
            <a:chExt cx="3692239" cy="819349"/>
          </a:xfrm>
        </p:grpSpPr>
        <p:grpSp>
          <p:nvGrpSpPr>
            <p:cNvPr id="13" name="グループ化 12"/>
            <p:cNvGrpSpPr/>
            <p:nvPr/>
          </p:nvGrpSpPr>
          <p:grpSpPr>
            <a:xfrm>
              <a:off x="6105533" y="5211010"/>
              <a:ext cx="3692239" cy="819349"/>
              <a:chOff x="6168382" y="3801045"/>
              <a:chExt cx="3692239" cy="819349"/>
            </a:xfrm>
          </p:grpSpPr>
          <p:grpSp>
            <p:nvGrpSpPr>
              <p:cNvPr id="15" name="グループ化 14"/>
              <p:cNvGrpSpPr/>
              <p:nvPr/>
            </p:nvGrpSpPr>
            <p:grpSpPr>
              <a:xfrm>
                <a:off x="6168382" y="3803609"/>
                <a:ext cx="3692239" cy="816785"/>
                <a:chOff x="6132248" y="2428612"/>
                <a:chExt cx="3692239" cy="816785"/>
              </a:xfrm>
            </p:grpSpPr>
            <p:sp>
              <p:nvSpPr>
                <p:cNvPr id="16" name="フリーフォーム 15"/>
                <p:cNvSpPr/>
                <p:nvPr/>
              </p:nvSpPr>
              <p:spPr>
                <a:xfrm>
                  <a:off x="6441896" y="2571202"/>
                  <a:ext cx="3231224" cy="670295"/>
                </a:xfrm>
                <a:custGeom>
                  <a:avLst/>
                  <a:gdLst>
                    <a:gd name="connsiteX0" fmla="*/ 0 w 2717515"/>
                    <a:gd name="connsiteY0" fmla="*/ 0 h 457200"/>
                    <a:gd name="connsiteX1" fmla="*/ 169524 w 2717515"/>
                    <a:gd name="connsiteY1" fmla="*/ 457200 h 457200"/>
                    <a:gd name="connsiteX2" fmla="*/ 2619910 w 2717515"/>
                    <a:gd name="connsiteY2" fmla="*/ 452062 h 457200"/>
                    <a:gd name="connsiteX3" fmla="*/ 2717515 w 2717515"/>
                    <a:gd name="connsiteY3" fmla="*/ 20548 h 457200"/>
                    <a:gd name="connsiteX4" fmla="*/ 0 w 2717515"/>
                    <a:gd name="connsiteY4" fmla="*/ 0 h 457200"/>
                    <a:gd name="connsiteX0" fmla="*/ 0 w 2717515"/>
                    <a:gd name="connsiteY0" fmla="*/ 0 h 457200"/>
                    <a:gd name="connsiteX1" fmla="*/ 169524 w 2717515"/>
                    <a:gd name="connsiteY1" fmla="*/ 457200 h 457200"/>
                    <a:gd name="connsiteX2" fmla="*/ 2619910 w 2717515"/>
                    <a:gd name="connsiteY2" fmla="*/ 452062 h 457200"/>
                    <a:gd name="connsiteX3" fmla="*/ 2717515 w 2717515"/>
                    <a:gd name="connsiteY3" fmla="*/ 5136 h 457200"/>
                    <a:gd name="connsiteX4" fmla="*/ 0 w 2717515"/>
                    <a:gd name="connsiteY4" fmla="*/ 0 h 457200"/>
                    <a:gd name="connsiteX0" fmla="*/ 0 w 2717515"/>
                    <a:gd name="connsiteY0" fmla="*/ 0 h 462336"/>
                    <a:gd name="connsiteX1" fmla="*/ 169524 w 2717515"/>
                    <a:gd name="connsiteY1" fmla="*/ 457200 h 462336"/>
                    <a:gd name="connsiteX2" fmla="*/ 2619910 w 2717515"/>
                    <a:gd name="connsiteY2" fmla="*/ 462336 h 462336"/>
                    <a:gd name="connsiteX3" fmla="*/ 2717515 w 2717515"/>
                    <a:gd name="connsiteY3" fmla="*/ 5136 h 462336"/>
                    <a:gd name="connsiteX4" fmla="*/ 0 w 2717515"/>
                    <a:gd name="connsiteY4" fmla="*/ 0 h 462336"/>
                    <a:gd name="connsiteX0" fmla="*/ 0 w 2717515"/>
                    <a:gd name="connsiteY0" fmla="*/ 0 h 462336"/>
                    <a:gd name="connsiteX1" fmla="*/ 25511 w 2717515"/>
                    <a:gd name="connsiteY1" fmla="*/ 76210 h 462336"/>
                    <a:gd name="connsiteX2" fmla="*/ 169524 w 2717515"/>
                    <a:gd name="connsiteY2" fmla="*/ 457200 h 462336"/>
                    <a:gd name="connsiteX3" fmla="*/ 2619910 w 2717515"/>
                    <a:gd name="connsiteY3" fmla="*/ 462336 h 462336"/>
                    <a:gd name="connsiteX4" fmla="*/ 2717515 w 2717515"/>
                    <a:gd name="connsiteY4" fmla="*/ 5136 h 462336"/>
                    <a:gd name="connsiteX5" fmla="*/ 0 w 2717515"/>
                    <a:gd name="connsiteY5" fmla="*/ 0 h 462336"/>
                    <a:gd name="connsiteX0" fmla="*/ 36134 w 2753649"/>
                    <a:gd name="connsiteY0" fmla="*/ 0 h 462336"/>
                    <a:gd name="connsiteX1" fmla="*/ 0 w 2753649"/>
                    <a:gd name="connsiteY1" fmla="*/ 131146 h 462336"/>
                    <a:gd name="connsiteX2" fmla="*/ 205658 w 2753649"/>
                    <a:gd name="connsiteY2" fmla="*/ 457200 h 462336"/>
                    <a:gd name="connsiteX3" fmla="*/ 2656044 w 2753649"/>
                    <a:gd name="connsiteY3" fmla="*/ 462336 h 462336"/>
                    <a:gd name="connsiteX4" fmla="*/ 2753649 w 2753649"/>
                    <a:gd name="connsiteY4" fmla="*/ 5136 h 462336"/>
                    <a:gd name="connsiteX5" fmla="*/ 36134 w 2753649"/>
                    <a:gd name="connsiteY5" fmla="*/ 0 h 462336"/>
                    <a:gd name="connsiteX0" fmla="*/ 0 w 3025740"/>
                    <a:gd name="connsiteY0" fmla="*/ 36874 h 457200"/>
                    <a:gd name="connsiteX1" fmla="*/ 272091 w 3025740"/>
                    <a:gd name="connsiteY1" fmla="*/ 126010 h 457200"/>
                    <a:gd name="connsiteX2" fmla="*/ 477749 w 3025740"/>
                    <a:gd name="connsiteY2" fmla="*/ 452064 h 457200"/>
                    <a:gd name="connsiteX3" fmla="*/ 2928135 w 3025740"/>
                    <a:gd name="connsiteY3" fmla="*/ 457200 h 457200"/>
                    <a:gd name="connsiteX4" fmla="*/ 3025740 w 3025740"/>
                    <a:gd name="connsiteY4" fmla="*/ 0 h 457200"/>
                    <a:gd name="connsiteX5" fmla="*/ 0 w 3025740"/>
                    <a:gd name="connsiteY5" fmla="*/ 36874 h 457200"/>
                    <a:gd name="connsiteX0" fmla="*/ 0 w 3025740"/>
                    <a:gd name="connsiteY0" fmla="*/ 36874 h 457200"/>
                    <a:gd name="connsiteX1" fmla="*/ 272091 w 3025740"/>
                    <a:gd name="connsiteY1" fmla="*/ 126010 h 457200"/>
                    <a:gd name="connsiteX2" fmla="*/ 477749 w 3025740"/>
                    <a:gd name="connsiteY2" fmla="*/ 452064 h 457200"/>
                    <a:gd name="connsiteX3" fmla="*/ 2928135 w 3025740"/>
                    <a:gd name="connsiteY3" fmla="*/ 457200 h 457200"/>
                    <a:gd name="connsiteX4" fmla="*/ 2979332 w 3025740"/>
                    <a:gd name="connsiteY4" fmla="*/ 145398 h 457200"/>
                    <a:gd name="connsiteX5" fmla="*/ 3025740 w 3025740"/>
                    <a:gd name="connsiteY5" fmla="*/ 0 h 457200"/>
                    <a:gd name="connsiteX6" fmla="*/ 0 w 3025740"/>
                    <a:gd name="connsiteY6" fmla="*/ 36874 h 457200"/>
                    <a:gd name="connsiteX0" fmla="*/ 0 w 3066662"/>
                    <a:gd name="connsiteY0" fmla="*/ 36874 h 457200"/>
                    <a:gd name="connsiteX1" fmla="*/ 272091 w 3066662"/>
                    <a:gd name="connsiteY1" fmla="*/ 126010 h 457200"/>
                    <a:gd name="connsiteX2" fmla="*/ 477749 w 3066662"/>
                    <a:gd name="connsiteY2" fmla="*/ 452064 h 457200"/>
                    <a:gd name="connsiteX3" fmla="*/ 2928135 w 3066662"/>
                    <a:gd name="connsiteY3" fmla="*/ 457200 h 457200"/>
                    <a:gd name="connsiteX4" fmla="*/ 3066662 w 3066662"/>
                    <a:gd name="connsiteY4" fmla="*/ 145398 h 457200"/>
                    <a:gd name="connsiteX5" fmla="*/ 3025740 w 3066662"/>
                    <a:gd name="connsiteY5" fmla="*/ 0 h 457200"/>
                    <a:gd name="connsiteX6" fmla="*/ 0 w 3066662"/>
                    <a:gd name="connsiteY6" fmla="*/ 36874 h 457200"/>
                    <a:gd name="connsiteX0" fmla="*/ 0 w 3262046"/>
                    <a:gd name="connsiteY0" fmla="*/ 23948 h 444274"/>
                    <a:gd name="connsiteX1" fmla="*/ 272091 w 3262046"/>
                    <a:gd name="connsiteY1" fmla="*/ 113084 h 444274"/>
                    <a:gd name="connsiteX2" fmla="*/ 477749 w 3262046"/>
                    <a:gd name="connsiteY2" fmla="*/ 439138 h 444274"/>
                    <a:gd name="connsiteX3" fmla="*/ 2928135 w 3262046"/>
                    <a:gd name="connsiteY3" fmla="*/ 444274 h 444274"/>
                    <a:gd name="connsiteX4" fmla="*/ 3066662 w 3262046"/>
                    <a:gd name="connsiteY4" fmla="*/ 132472 h 444274"/>
                    <a:gd name="connsiteX5" fmla="*/ 3262046 w 3262046"/>
                    <a:gd name="connsiteY5" fmla="*/ 0 h 444274"/>
                    <a:gd name="connsiteX6" fmla="*/ 0 w 3262046"/>
                    <a:gd name="connsiteY6" fmla="*/ 23948 h 444274"/>
                    <a:gd name="connsiteX0" fmla="*/ 0 w 3231224"/>
                    <a:gd name="connsiteY0" fmla="*/ 1328 h 421654"/>
                    <a:gd name="connsiteX1" fmla="*/ 272091 w 3231224"/>
                    <a:gd name="connsiteY1" fmla="*/ 90464 h 421654"/>
                    <a:gd name="connsiteX2" fmla="*/ 477749 w 3231224"/>
                    <a:gd name="connsiteY2" fmla="*/ 416518 h 421654"/>
                    <a:gd name="connsiteX3" fmla="*/ 2928135 w 3231224"/>
                    <a:gd name="connsiteY3" fmla="*/ 421654 h 421654"/>
                    <a:gd name="connsiteX4" fmla="*/ 3066662 w 3231224"/>
                    <a:gd name="connsiteY4" fmla="*/ 109852 h 421654"/>
                    <a:gd name="connsiteX5" fmla="*/ 3231224 w 3231224"/>
                    <a:gd name="connsiteY5" fmla="*/ 0 h 421654"/>
                    <a:gd name="connsiteX6" fmla="*/ 0 w 3231224"/>
                    <a:gd name="connsiteY6" fmla="*/ 1328 h 421654"/>
                    <a:gd name="connsiteX0" fmla="*/ 0 w 3231224"/>
                    <a:gd name="connsiteY0" fmla="*/ 1328 h 421654"/>
                    <a:gd name="connsiteX1" fmla="*/ 272091 w 3231224"/>
                    <a:gd name="connsiteY1" fmla="*/ 90464 h 421654"/>
                    <a:gd name="connsiteX2" fmla="*/ 477749 w 3231224"/>
                    <a:gd name="connsiteY2" fmla="*/ 416518 h 421654"/>
                    <a:gd name="connsiteX3" fmla="*/ 2928135 w 3231224"/>
                    <a:gd name="connsiteY3" fmla="*/ 421654 h 421654"/>
                    <a:gd name="connsiteX4" fmla="*/ 3040977 w 3231224"/>
                    <a:gd name="connsiteY4" fmla="*/ 74306 h 421654"/>
                    <a:gd name="connsiteX5" fmla="*/ 3231224 w 3231224"/>
                    <a:gd name="connsiteY5" fmla="*/ 0 h 421654"/>
                    <a:gd name="connsiteX6" fmla="*/ 0 w 3231224"/>
                    <a:gd name="connsiteY6" fmla="*/ 1328 h 42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1224" h="421654">
                      <a:moveTo>
                        <a:pt x="0" y="1328"/>
                      </a:moveTo>
                      <a:lnTo>
                        <a:pt x="272091" y="90464"/>
                      </a:lnTo>
                      <a:lnTo>
                        <a:pt x="477749" y="416518"/>
                      </a:lnTo>
                      <a:lnTo>
                        <a:pt x="2928135" y="421654"/>
                      </a:lnTo>
                      <a:lnTo>
                        <a:pt x="3040977" y="74306"/>
                      </a:lnTo>
                      <a:lnTo>
                        <a:pt x="3231224" y="0"/>
                      </a:lnTo>
                      <a:lnTo>
                        <a:pt x="0" y="132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6132248" y="2470825"/>
                  <a:ext cx="3692239" cy="774572"/>
                </a:xfrm>
                <a:custGeom>
                  <a:avLst/>
                  <a:gdLst>
                    <a:gd name="connsiteX0" fmla="*/ 0 w 3477802"/>
                    <a:gd name="connsiteY0" fmla="*/ 5137 h 390418"/>
                    <a:gd name="connsiteX1" fmla="*/ 313362 w 3477802"/>
                    <a:gd name="connsiteY1" fmla="*/ 0 h 390418"/>
                    <a:gd name="connsiteX2" fmla="*/ 611312 w 3477802"/>
                    <a:gd name="connsiteY2" fmla="*/ 390418 h 390418"/>
                    <a:gd name="connsiteX3" fmla="*/ 3056562 w 3477802"/>
                    <a:gd name="connsiteY3" fmla="*/ 385281 h 390418"/>
                    <a:gd name="connsiteX4" fmla="*/ 3220948 w 3477802"/>
                    <a:gd name="connsiteY4" fmla="*/ 10274 h 390418"/>
                    <a:gd name="connsiteX5" fmla="*/ 3477802 w 3477802"/>
                    <a:gd name="connsiteY5" fmla="*/ 15411 h 390418"/>
                    <a:gd name="connsiteX0" fmla="*/ 0 w 3477802"/>
                    <a:gd name="connsiteY0" fmla="*/ 0 h 385281"/>
                    <a:gd name="connsiteX1" fmla="*/ 410966 w 3477802"/>
                    <a:gd name="connsiteY1" fmla="*/ 97929 h 385281"/>
                    <a:gd name="connsiteX2" fmla="*/ 611312 w 3477802"/>
                    <a:gd name="connsiteY2" fmla="*/ 385281 h 385281"/>
                    <a:gd name="connsiteX3" fmla="*/ 3056562 w 3477802"/>
                    <a:gd name="connsiteY3" fmla="*/ 380144 h 385281"/>
                    <a:gd name="connsiteX4" fmla="*/ 3220948 w 3477802"/>
                    <a:gd name="connsiteY4" fmla="*/ 5137 h 385281"/>
                    <a:gd name="connsiteX5" fmla="*/ 3477802 w 3477802"/>
                    <a:gd name="connsiteY5" fmla="*/ 10274 h 385281"/>
                    <a:gd name="connsiteX0" fmla="*/ 0 w 3477802"/>
                    <a:gd name="connsiteY0" fmla="*/ 0 h 385281"/>
                    <a:gd name="connsiteX1" fmla="*/ 410966 w 3477802"/>
                    <a:gd name="connsiteY1" fmla="*/ 97929 h 385281"/>
                    <a:gd name="connsiteX2" fmla="*/ 611312 w 3477802"/>
                    <a:gd name="connsiteY2" fmla="*/ 385281 h 385281"/>
                    <a:gd name="connsiteX3" fmla="*/ 3056562 w 3477802"/>
                    <a:gd name="connsiteY3" fmla="*/ 380144 h 385281"/>
                    <a:gd name="connsiteX4" fmla="*/ 3149029 w 3477802"/>
                    <a:gd name="connsiteY4" fmla="*/ 155558 h 385281"/>
                    <a:gd name="connsiteX5" fmla="*/ 3477802 w 3477802"/>
                    <a:gd name="connsiteY5" fmla="*/ 10274 h 385281"/>
                    <a:gd name="connsiteX0" fmla="*/ 0 w 3477802"/>
                    <a:gd name="connsiteY0" fmla="*/ 0 h 385281"/>
                    <a:gd name="connsiteX1" fmla="*/ 410966 w 3477802"/>
                    <a:gd name="connsiteY1" fmla="*/ 97929 h 385281"/>
                    <a:gd name="connsiteX2" fmla="*/ 611312 w 3477802"/>
                    <a:gd name="connsiteY2" fmla="*/ 385281 h 385281"/>
                    <a:gd name="connsiteX3" fmla="*/ 3056562 w 3477802"/>
                    <a:gd name="connsiteY3" fmla="*/ 380144 h 385281"/>
                    <a:gd name="connsiteX4" fmla="*/ 3159303 w 3477802"/>
                    <a:gd name="connsiteY4" fmla="*/ 105418 h 385281"/>
                    <a:gd name="connsiteX5" fmla="*/ 3477802 w 3477802"/>
                    <a:gd name="connsiteY5" fmla="*/ 10274 h 385281"/>
                    <a:gd name="connsiteX0" fmla="*/ 0 w 3503487"/>
                    <a:gd name="connsiteY0" fmla="*/ 31509 h 416790"/>
                    <a:gd name="connsiteX1" fmla="*/ 410966 w 3503487"/>
                    <a:gd name="connsiteY1" fmla="*/ 129438 h 416790"/>
                    <a:gd name="connsiteX2" fmla="*/ 611312 w 3503487"/>
                    <a:gd name="connsiteY2" fmla="*/ 416790 h 416790"/>
                    <a:gd name="connsiteX3" fmla="*/ 3056562 w 3503487"/>
                    <a:gd name="connsiteY3" fmla="*/ 411653 h 416790"/>
                    <a:gd name="connsiteX4" fmla="*/ 3159303 w 3503487"/>
                    <a:gd name="connsiteY4" fmla="*/ 136927 h 416790"/>
                    <a:gd name="connsiteX5" fmla="*/ 3503487 w 3503487"/>
                    <a:gd name="connsiteY5" fmla="*/ 0 h 416790"/>
                    <a:gd name="connsiteX0" fmla="*/ 0 w 3503487"/>
                    <a:gd name="connsiteY0" fmla="*/ 31509 h 420010"/>
                    <a:gd name="connsiteX1" fmla="*/ 410966 w 3503487"/>
                    <a:gd name="connsiteY1" fmla="*/ 129438 h 420010"/>
                    <a:gd name="connsiteX2" fmla="*/ 611312 w 3503487"/>
                    <a:gd name="connsiteY2" fmla="*/ 416790 h 420010"/>
                    <a:gd name="connsiteX3" fmla="*/ 3056562 w 3503487"/>
                    <a:gd name="connsiteY3" fmla="*/ 420010 h 420010"/>
                    <a:gd name="connsiteX4" fmla="*/ 3159303 w 3503487"/>
                    <a:gd name="connsiteY4" fmla="*/ 136927 h 420010"/>
                    <a:gd name="connsiteX5" fmla="*/ 3503487 w 3503487"/>
                    <a:gd name="connsiteY5" fmla="*/ 0 h 420010"/>
                    <a:gd name="connsiteX0" fmla="*/ 0 w 3503487"/>
                    <a:gd name="connsiteY0" fmla="*/ 31509 h 420010"/>
                    <a:gd name="connsiteX1" fmla="*/ 236544 w 3503487"/>
                    <a:gd name="connsiteY1" fmla="*/ 84109 h 420010"/>
                    <a:gd name="connsiteX2" fmla="*/ 410966 w 3503487"/>
                    <a:gd name="connsiteY2" fmla="*/ 129438 h 420010"/>
                    <a:gd name="connsiteX3" fmla="*/ 611312 w 3503487"/>
                    <a:gd name="connsiteY3" fmla="*/ 416790 h 420010"/>
                    <a:gd name="connsiteX4" fmla="*/ 3056562 w 3503487"/>
                    <a:gd name="connsiteY4" fmla="*/ 420010 h 420010"/>
                    <a:gd name="connsiteX5" fmla="*/ 3159303 w 3503487"/>
                    <a:gd name="connsiteY5" fmla="*/ 136927 h 420010"/>
                    <a:gd name="connsiteX6" fmla="*/ 3503487 w 3503487"/>
                    <a:gd name="connsiteY6" fmla="*/ 0 h 420010"/>
                    <a:gd name="connsiteX0" fmla="*/ 0 w 3503487"/>
                    <a:gd name="connsiteY0" fmla="*/ 31509 h 420010"/>
                    <a:gd name="connsiteX1" fmla="*/ 102320 w 3503487"/>
                    <a:gd name="connsiteY1" fmla="*/ 49993 h 420010"/>
                    <a:gd name="connsiteX2" fmla="*/ 410966 w 3503487"/>
                    <a:gd name="connsiteY2" fmla="*/ 129438 h 420010"/>
                    <a:gd name="connsiteX3" fmla="*/ 611312 w 3503487"/>
                    <a:gd name="connsiteY3" fmla="*/ 416790 h 420010"/>
                    <a:gd name="connsiteX4" fmla="*/ 3056562 w 3503487"/>
                    <a:gd name="connsiteY4" fmla="*/ 420010 h 420010"/>
                    <a:gd name="connsiteX5" fmla="*/ 3159303 w 3503487"/>
                    <a:gd name="connsiteY5" fmla="*/ 136927 h 420010"/>
                    <a:gd name="connsiteX6" fmla="*/ 3503487 w 3503487"/>
                    <a:gd name="connsiteY6" fmla="*/ 0 h 420010"/>
                    <a:gd name="connsiteX0" fmla="*/ 0 w 3692239"/>
                    <a:gd name="connsiteY0" fmla="*/ 31509 h 420010"/>
                    <a:gd name="connsiteX1" fmla="*/ 291072 w 3692239"/>
                    <a:gd name="connsiteY1" fmla="*/ 49993 h 420010"/>
                    <a:gd name="connsiteX2" fmla="*/ 599718 w 3692239"/>
                    <a:gd name="connsiteY2" fmla="*/ 129438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 name="connsiteX0" fmla="*/ 0 w 3692239"/>
                    <a:gd name="connsiteY0" fmla="*/ 31509 h 420010"/>
                    <a:gd name="connsiteX1" fmla="*/ 291072 w 3692239"/>
                    <a:gd name="connsiteY1" fmla="*/ 40895 h 420010"/>
                    <a:gd name="connsiteX2" fmla="*/ 599718 w 3692239"/>
                    <a:gd name="connsiteY2" fmla="*/ 129438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 name="connsiteX0" fmla="*/ 0 w 3692239"/>
                    <a:gd name="connsiteY0" fmla="*/ 11039 h 420010"/>
                    <a:gd name="connsiteX1" fmla="*/ 291072 w 3692239"/>
                    <a:gd name="connsiteY1" fmla="*/ 40895 h 420010"/>
                    <a:gd name="connsiteX2" fmla="*/ 599718 w 3692239"/>
                    <a:gd name="connsiteY2" fmla="*/ 129438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 name="connsiteX0" fmla="*/ 0 w 3692239"/>
                    <a:gd name="connsiteY0" fmla="*/ 11039 h 420010"/>
                    <a:gd name="connsiteX1" fmla="*/ 291072 w 3692239"/>
                    <a:gd name="connsiteY1" fmla="*/ 40895 h 420010"/>
                    <a:gd name="connsiteX2" fmla="*/ 612302 w 3692239"/>
                    <a:gd name="connsiteY2" fmla="*/ 129438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 name="connsiteX0" fmla="*/ 0 w 3692239"/>
                    <a:gd name="connsiteY0" fmla="*/ 11039 h 420010"/>
                    <a:gd name="connsiteX1" fmla="*/ 291072 w 3692239"/>
                    <a:gd name="connsiteY1" fmla="*/ 40895 h 420010"/>
                    <a:gd name="connsiteX2" fmla="*/ 578746 w 3692239"/>
                    <a:gd name="connsiteY2" fmla="*/ 143084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2239" h="420010">
                      <a:moveTo>
                        <a:pt x="0" y="11039"/>
                      </a:moveTo>
                      <a:lnTo>
                        <a:pt x="291072" y="40895"/>
                      </a:lnTo>
                      <a:lnTo>
                        <a:pt x="578746" y="143084"/>
                      </a:lnTo>
                      <a:lnTo>
                        <a:pt x="800064" y="416790"/>
                      </a:lnTo>
                      <a:lnTo>
                        <a:pt x="3245314" y="420010"/>
                      </a:lnTo>
                      <a:lnTo>
                        <a:pt x="3348055" y="136927"/>
                      </a:lnTo>
                      <a:lnTo>
                        <a:pt x="3692239" y="0"/>
                      </a:lnTo>
                    </a:path>
                  </a:pathLst>
                </a:custGeom>
                <a:noFill/>
                <a:ln w="381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6200000" flipH="1">
                  <a:off x="7321287" y="2376553"/>
                  <a:ext cx="99197" cy="287741"/>
                </a:xfrm>
                <a:prstGeom prst="rect">
                  <a:avLst/>
                </a:prstGeom>
              </p:spPr>
            </p:pic>
            <p:pic>
              <p:nvPicPr>
                <p:cNvPr id="19" name="Picture 4" descr="容器包装プラスチック | 逗子市"/>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614" b="91566" l="25301" r="98795">
                              <a14:backgroundMark x1="46386" y1="83133" x2="46386" y2="83133"/>
                              <a14:backgroundMark x1="54217" y1="81928" x2="54217" y2="81928"/>
                              <a14:backgroundMark x1="60241" y1="78313" x2="60241" y2="78313"/>
                              <a14:backgroundMark x1="60843" y1="78313" x2="60843" y2="78313"/>
                            </a14:backgroundRemoval>
                          </a14:imgEffect>
                        </a14:imgLayer>
                      </a14:imgProps>
                    </a:ext>
                    <a:ext uri="{28A0092B-C50C-407E-A947-70E740481C1C}">
                      <a14:useLocalDpi xmlns:a14="http://schemas.microsoft.com/office/drawing/2010/main"/>
                    </a:ext>
                  </a:extLst>
                </a:blip>
                <a:srcRect/>
                <a:stretch/>
              </p:blipFill>
              <p:spPr bwMode="auto">
                <a:xfrm rot="20637199">
                  <a:off x="8920283" y="2428612"/>
                  <a:ext cx="477681" cy="23001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4" descr="容器包装プラスチック | 逗子市"/>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614" b="91566" l="25301" r="98795">
                            <a14:backgroundMark x1="46386" y1="83133" x2="46386" y2="83133"/>
                            <a14:backgroundMark x1="54217" y1="81928" x2="54217" y2="81928"/>
                            <a14:backgroundMark x1="60241" y1="78313" x2="60241" y2="78313"/>
                            <a14:backgroundMark x1="60843" y1="78313" x2="60843" y2="78313"/>
                          </a14:backgroundRemoval>
                        </a14:imgEffect>
                      </a14:imgLayer>
                    </a14:imgProps>
                  </a:ext>
                  <a:ext uri="{28A0092B-C50C-407E-A947-70E740481C1C}">
                    <a14:useLocalDpi xmlns:a14="http://schemas.microsoft.com/office/drawing/2010/main"/>
                  </a:ext>
                </a:extLst>
              </a:blip>
              <a:srcRect/>
              <a:stretch/>
            </p:blipFill>
            <p:spPr bwMode="auto">
              <a:xfrm rot="20637199">
                <a:off x="8612422" y="3801045"/>
                <a:ext cx="477681" cy="23001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直線コネクタ 25"/>
            <p:cNvCxnSpPr/>
            <p:nvPr/>
          </p:nvCxnSpPr>
          <p:spPr>
            <a:xfrm flipV="1">
              <a:off x="6700050" y="5550900"/>
              <a:ext cx="2736000" cy="0"/>
            </a:xfrm>
            <a:prstGeom prst="line">
              <a:avLst/>
            </a:prstGeom>
            <a:ln w="9525">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8082697" y="5352263"/>
              <a:ext cx="0" cy="18000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テキスト ボックス 33"/>
          <p:cNvSpPr txBox="1"/>
          <p:nvPr/>
        </p:nvSpPr>
        <p:spPr>
          <a:xfrm>
            <a:off x="6295040" y="6045096"/>
            <a:ext cx="3624428" cy="369332"/>
          </a:xfrm>
          <a:prstGeom prst="rect">
            <a:avLst/>
          </a:prstGeom>
          <a:noFill/>
        </p:spPr>
        <p:txBody>
          <a:bodyPr wrap="square" rtlCol="0">
            <a:spAutoFit/>
          </a:bodyPr>
          <a:lstStyle/>
          <a:p>
            <a:pPr algn="ctr"/>
            <a:r>
              <a:rPr lang="en-US" altLang="ja-JP" dirty="0">
                <a:latin typeface="Calibri" panose="020F0502020204030204" pitchFamily="34" charset="0"/>
                <a:cs typeface="Calibri" panose="020F0502020204030204" pitchFamily="34" charset="0"/>
              </a:rPr>
              <a:t>Plastics on riverside spills into river</a:t>
            </a:r>
            <a:endParaRPr kumimoji="1" lang="ja-JP" altLang="en-US" dirty="0">
              <a:latin typeface="Calibri" panose="020F0502020204030204" pitchFamily="34" charset="0"/>
              <a:cs typeface="Calibri" panose="020F0502020204030204" pitchFamily="34" charset="0"/>
            </a:endParaRPr>
          </a:p>
        </p:txBody>
      </p:sp>
      <p:sp>
        <p:nvSpPr>
          <p:cNvPr id="35" name="Shape 78"/>
          <p:cNvSpPr/>
          <p:nvPr/>
        </p:nvSpPr>
        <p:spPr>
          <a:xfrm>
            <a:off x="501052" y="251549"/>
            <a:ext cx="7848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1. Marine plastics issues </a:t>
            </a:r>
          </a:p>
        </p:txBody>
      </p:sp>
      <p:sp>
        <p:nvSpPr>
          <p:cNvPr id="14" name="フリーフォーム 13"/>
          <p:cNvSpPr/>
          <p:nvPr/>
        </p:nvSpPr>
        <p:spPr>
          <a:xfrm>
            <a:off x="6107185" y="5230536"/>
            <a:ext cx="587229" cy="201335"/>
          </a:xfrm>
          <a:custGeom>
            <a:avLst/>
            <a:gdLst>
              <a:gd name="connsiteX0" fmla="*/ 0 w 440422"/>
              <a:gd name="connsiteY0" fmla="*/ 0 h 113251"/>
              <a:gd name="connsiteX1" fmla="*/ 322976 w 440422"/>
              <a:gd name="connsiteY1" fmla="*/ 62917 h 113251"/>
              <a:gd name="connsiteX2" fmla="*/ 440422 w 440422"/>
              <a:gd name="connsiteY2" fmla="*/ 113251 h 113251"/>
              <a:gd name="connsiteX0" fmla="*/ 0 w 587229"/>
              <a:gd name="connsiteY0" fmla="*/ 0 h 201335"/>
              <a:gd name="connsiteX1" fmla="*/ 322976 w 587229"/>
              <a:gd name="connsiteY1" fmla="*/ 62917 h 201335"/>
              <a:gd name="connsiteX2" fmla="*/ 587229 w 587229"/>
              <a:gd name="connsiteY2" fmla="*/ 201335 h 201335"/>
            </a:gdLst>
            <a:ahLst/>
            <a:cxnLst>
              <a:cxn ang="0">
                <a:pos x="connsiteX0" y="connsiteY0"/>
              </a:cxn>
              <a:cxn ang="0">
                <a:pos x="connsiteX1" y="connsiteY1"/>
              </a:cxn>
              <a:cxn ang="0">
                <a:pos x="connsiteX2" y="connsiteY2"/>
              </a:cxn>
            </a:cxnLst>
            <a:rect l="l" t="t" r="r" b="b"/>
            <a:pathLst>
              <a:path w="587229" h="201335">
                <a:moveTo>
                  <a:pt x="0" y="0"/>
                </a:moveTo>
                <a:lnTo>
                  <a:pt x="322976" y="62917"/>
                </a:lnTo>
                <a:lnTo>
                  <a:pt x="587229" y="201335"/>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p:cNvCxnSpPr>
            <a:endCxn id="14" idx="1"/>
          </p:cNvCxnSpPr>
          <p:nvPr/>
        </p:nvCxnSpPr>
        <p:spPr>
          <a:xfrm>
            <a:off x="6228460" y="5255786"/>
            <a:ext cx="201701" cy="3766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050" name="グループ化 2049"/>
          <p:cNvGrpSpPr/>
          <p:nvPr/>
        </p:nvGrpSpPr>
        <p:grpSpPr>
          <a:xfrm>
            <a:off x="6081641" y="3740370"/>
            <a:ext cx="3692239" cy="785364"/>
            <a:chOff x="6024020" y="3738829"/>
            <a:chExt cx="3692239" cy="785364"/>
          </a:xfrm>
        </p:grpSpPr>
        <p:grpSp>
          <p:nvGrpSpPr>
            <p:cNvPr id="2048" name="グループ化 2047"/>
            <p:cNvGrpSpPr/>
            <p:nvPr/>
          </p:nvGrpSpPr>
          <p:grpSpPr>
            <a:xfrm>
              <a:off x="6433754" y="3751253"/>
              <a:ext cx="3153442" cy="772940"/>
              <a:chOff x="6433754" y="3285000"/>
              <a:chExt cx="3153442" cy="772940"/>
            </a:xfrm>
          </p:grpSpPr>
          <p:grpSp>
            <p:nvGrpSpPr>
              <p:cNvPr id="12" name="グループ化 11"/>
              <p:cNvGrpSpPr/>
              <p:nvPr/>
            </p:nvGrpSpPr>
            <p:grpSpPr>
              <a:xfrm>
                <a:off x="6433754" y="3285000"/>
                <a:ext cx="3153442" cy="772940"/>
                <a:chOff x="6541982" y="2468556"/>
                <a:chExt cx="3153442" cy="772940"/>
              </a:xfrm>
            </p:grpSpPr>
            <p:sp>
              <p:nvSpPr>
                <p:cNvPr id="9" name="フリーフォーム 8"/>
                <p:cNvSpPr/>
                <p:nvPr/>
              </p:nvSpPr>
              <p:spPr>
                <a:xfrm>
                  <a:off x="6750121" y="2779160"/>
                  <a:ext cx="2717515" cy="462336"/>
                </a:xfrm>
                <a:custGeom>
                  <a:avLst/>
                  <a:gdLst>
                    <a:gd name="connsiteX0" fmla="*/ 0 w 2717515"/>
                    <a:gd name="connsiteY0" fmla="*/ 0 h 457200"/>
                    <a:gd name="connsiteX1" fmla="*/ 169524 w 2717515"/>
                    <a:gd name="connsiteY1" fmla="*/ 457200 h 457200"/>
                    <a:gd name="connsiteX2" fmla="*/ 2619910 w 2717515"/>
                    <a:gd name="connsiteY2" fmla="*/ 452062 h 457200"/>
                    <a:gd name="connsiteX3" fmla="*/ 2717515 w 2717515"/>
                    <a:gd name="connsiteY3" fmla="*/ 20548 h 457200"/>
                    <a:gd name="connsiteX4" fmla="*/ 0 w 2717515"/>
                    <a:gd name="connsiteY4" fmla="*/ 0 h 457200"/>
                    <a:gd name="connsiteX0" fmla="*/ 0 w 2717515"/>
                    <a:gd name="connsiteY0" fmla="*/ 0 h 457200"/>
                    <a:gd name="connsiteX1" fmla="*/ 169524 w 2717515"/>
                    <a:gd name="connsiteY1" fmla="*/ 457200 h 457200"/>
                    <a:gd name="connsiteX2" fmla="*/ 2619910 w 2717515"/>
                    <a:gd name="connsiteY2" fmla="*/ 452062 h 457200"/>
                    <a:gd name="connsiteX3" fmla="*/ 2717515 w 2717515"/>
                    <a:gd name="connsiteY3" fmla="*/ 5136 h 457200"/>
                    <a:gd name="connsiteX4" fmla="*/ 0 w 2717515"/>
                    <a:gd name="connsiteY4" fmla="*/ 0 h 457200"/>
                    <a:gd name="connsiteX0" fmla="*/ 0 w 2717515"/>
                    <a:gd name="connsiteY0" fmla="*/ 0 h 462336"/>
                    <a:gd name="connsiteX1" fmla="*/ 169524 w 2717515"/>
                    <a:gd name="connsiteY1" fmla="*/ 457200 h 462336"/>
                    <a:gd name="connsiteX2" fmla="*/ 2619910 w 2717515"/>
                    <a:gd name="connsiteY2" fmla="*/ 462336 h 462336"/>
                    <a:gd name="connsiteX3" fmla="*/ 2717515 w 2717515"/>
                    <a:gd name="connsiteY3" fmla="*/ 5136 h 462336"/>
                    <a:gd name="connsiteX4" fmla="*/ 0 w 2717515"/>
                    <a:gd name="connsiteY4" fmla="*/ 0 h 46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515" h="462336">
                      <a:moveTo>
                        <a:pt x="0" y="0"/>
                      </a:moveTo>
                      <a:lnTo>
                        <a:pt x="169524" y="457200"/>
                      </a:lnTo>
                      <a:lnTo>
                        <a:pt x="2619910" y="462336"/>
                      </a:lnTo>
                      <a:lnTo>
                        <a:pt x="2717515" y="5136"/>
                      </a:lnTo>
                      <a:lnTo>
                        <a:pt x="0"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18060755">
                  <a:off x="6636267" y="2479283"/>
                  <a:ext cx="99172" cy="287741"/>
                </a:xfrm>
                <a:prstGeom prst="rect">
                  <a:avLst/>
                </a:prstGeom>
              </p:spPr>
            </p:pic>
            <p:pic>
              <p:nvPicPr>
                <p:cNvPr id="2052" name="Picture 4" descr="容器包装プラスチック | 逗子市"/>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6024" b="100000" l="0" r="100000"/>
                          </a14:imgEffect>
                        </a14:imgLayer>
                      </a14:imgProps>
                    </a:ext>
                    <a:ext uri="{28A0092B-C50C-407E-A947-70E740481C1C}">
                      <a14:useLocalDpi xmlns:a14="http://schemas.microsoft.com/office/drawing/2010/main"/>
                    </a:ext>
                  </a:extLst>
                </a:blip>
                <a:srcRect/>
                <a:stretch/>
              </p:blipFill>
              <p:spPr bwMode="auto">
                <a:xfrm rot="20328716">
                  <a:off x="9217743" y="2468556"/>
                  <a:ext cx="477681" cy="23001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テキスト ボックス 19"/>
              <p:cNvSpPr txBox="1"/>
              <p:nvPr/>
            </p:nvSpPr>
            <p:spPr>
              <a:xfrm>
                <a:off x="7176703" y="3640840"/>
                <a:ext cx="1811988" cy="369332"/>
              </a:xfrm>
              <a:prstGeom prst="rect">
                <a:avLst/>
              </a:prstGeom>
              <a:noFill/>
            </p:spPr>
            <p:txBody>
              <a:bodyPr wrap="square" rtlCol="0">
                <a:spAutoFit/>
              </a:bodyPr>
              <a:lstStyle/>
              <a:p>
                <a:pPr algn="ctr"/>
                <a:r>
                  <a:rPr kumimoji="1" lang="en-US" altLang="ja-JP" dirty="0">
                    <a:latin typeface="Calibri" panose="020F0502020204030204" pitchFamily="34" charset="0"/>
                    <a:cs typeface="Calibri" panose="020F0502020204030204" pitchFamily="34" charset="0"/>
                  </a:rPr>
                  <a:t>River Water</a:t>
                </a:r>
                <a:endParaRPr kumimoji="1" lang="ja-JP" altLang="en-US" dirty="0">
                  <a:latin typeface="Calibri" panose="020F0502020204030204" pitchFamily="34" charset="0"/>
                  <a:cs typeface="Calibri" panose="020F0502020204030204" pitchFamily="34" charset="0"/>
                </a:endParaRPr>
              </a:p>
            </p:txBody>
          </p:sp>
        </p:grpSp>
        <p:sp>
          <p:nvSpPr>
            <p:cNvPr id="40" name="フリーフォーム 39"/>
            <p:cNvSpPr/>
            <p:nvPr/>
          </p:nvSpPr>
          <p:spPr>
            <a:xfrm>
              <a:off x="6024020" y="3738829"/>
              <a:ext cx="3692239" cy="774572"/>
            </a:xfrm>
            <a:custGeom>
              <a:avLst/>
              <a:gdLst>
                <a:gd name="connsiteX0" fmla="*/ 0 w 3477802"/>
                <a:gd name="connsiteY0" fmla="*/ 5137 h 390418"/>
                <a:gd name="connsiteX1" fmla="*/ 313362 w 3477802"/>
                <a:gd name="connsiteY1" fmla="*/ 0 h 390418"/>
                <a:gd name="connsiteX2" fmla="*/ 611312 w 3477802"/>
                <a:gd name="connsiteY2" fmla="*/ 390418 h 390418"/>
                <a:gd name="connsiteX3" fmla="*/ 3056562 w 3477802"/>
                <a:gd name="connsiteY3" fmla="*/ 385281 h 390418"/>
                <a:gd name="connsiteX4" fmla="*/ 3220948 w 3477802"/>
                <a:gd name="connsiteY4" fmla="*/ 10274 h 390418"/>
                <a:gd name="connsiteX5" fmla="*/ 3477802 w 3477802"/>
                <a:gd name="connsiteY5" fmla="*/ 15411 h 390418"/>
                <a:gd name="connsiteX0" fmla="*/ 0 w 3477802"/>
                <a:gd name="connsiteY0" fmla="*/ 0 h 385281"/>
                <a:gd name="connsiteX1" fmla="*/ 410966 w 3477802"/>
                <a:gd name="connsiteY1" fmla="*/ 97929 h 385281"/>
                <a:gd name="connsiteX2" fmla="*/ 611312 w 3477802"/>
                <a:gd name="connsiteY2" fmla="*/ 385281 h 385281"/>
                <a:gd name="connsiteX3" fmla="*/ 3056562 w 3477802"/>
                <a:gd name="connsiteY3" fmla="*/ 380144 h 385281"/>
                <a:gd name="connsiteX4" fmla="*/ 3220948 w 3477802"/>
                <a:gd name="connsiteY4" fmla="*/ 5137 h 385281"/>
                <a:gd name="connsiteX5" fmla="*/ 3477802 w 3477802"/>
                <a:gd name="connsiteY5" fmla="*/ 10274 h 385281"/>
                <a:gd name="connsiteX0" fmla="*/ 0 w 3477802"/>
                <a:gd name="connsiteY0" fmla="*/ 0 h 385281"/>
                <a:gd name="connsiteX1" fmla="*/ 410966 w 3477802"/>
                <a:gd name="connsiteY1" fmla="*/ 97929 h 385281"/>
                <a:gd name="connsiteX2" fmla="*/ 611312 w 3477802"/>
                <a:gd name="connsiteY2" fmla="*/ 385281 h 385281"/>
                <a:gd name="connsiteX3" fmla="*/ 3056562 w 3477802"/>
                <a:gd name="connsiteY3" fmla="*/ 380144 h 385281"/>
                <a:gd name="connsiteX4" fmla="*/ 3149029 w 3477802"/>
                <a:gd name="connsiteY4" fmla="*/ 155558 h 385281"/>
                <a:gd name="connsiteX5" fmla="*/ 3477802 w 3477802"/>
                <a:gd name="connsiteY5" fmla="*/ 10274 h 385281"/>
                <a:gd name="connsiteX0" fmla="*/ 0 w 3477802"/>
                <a:gd name="connsiteY0" fmla="*/ 0 h 385281"/>
                <a:gd name="connsiteX1" fmla="*/ 410966 w 3477802"/>
                <a:gd name="connsiteY1" fmla="*/ 97929 h 385281"/>
                <a:gd name="connsiteX2" fmla="*/ 611312 w 3477802"/>
                <a:gd name="connsiteY2" fmla="*/ 385281 h 385281"/>
                <a:gd name="connsiteX3" fmla="*/ 3056562 w 3477802"/>
                <a:gd name="connsiteY3" fmla="*/ 380144 h 385281"/>
                <a:gd name="connsiteX4" fmla="*/ 3159303 w 3477802"/>
                <a:gd name="connsiteY4" fmla="*/ 105418 h 385281"/>
                <a:gd name="connsiteX5" fmla="*/ 3477802 w 3477802"/>
                <a:gd name="connsiteY5" fmla="*/ 10274 h 385281"/>
                <a:gd name="connsiteX0" fmla="*/ 0 w 3503487"/>
                <a:gd name="connsiteY0" fmla="*/ 31509 h 416790"/>
                <a:gd name="connsiteX1" fmla="*/ 410966 w 3503487"/>
                <a:gd name="connsiteY1" fmla="*/ 129438 h 416790"/>
                <a:gd name="connsiteX2" fmla="*/ 611312 w 3503487"/>
                <a:gd name="connsiteY2" fmla="*/ 416790 h 416790"/>
                <a:gd name="connsiteX3" fmla="*/ 3056562 w 3503487"/>
                <a:gd name="connsiteY3" fmla="*/ 411653 h 416790"/>
                <a:gd name="connsiteX4" fmla="*/ 3159303 w 3503487"/>
                <a:gd name="connsiteY4" fmla="*/ 136927 h 416790"/>
                <a:gd name="connsiteX5" fmla="*/ 3503487 w 3503487"/>
                <a:gd name="connsiteY5" fmla="*/ 0 h 416790"/>
                <a:gd name="connsiteX0" fmla="*/ 0 w 3503487"/>
                <a:gd name="connsiteY0" fmla="*/ 31509 h 420010"/>
                <a:gd name="connsiteX1" fmla="*/ 410966 w 3503487"/>
                <a:gd name="connsiteY1" fmla="*/ 129438 h 420010"/>
                <a:gd name="connsiteX2" fmla="*/ 611312 w 3503487"/>
                <a:gd name="connsiteY2" fmla="*/ 416790 h 420010"/>
                <a:gd name="connsiteX3" fmla="*/ 3056562 w 3503487"/>
                <a:gd name="connsiteY3" fmla="*/ 420010 h 420010"/>
                <a:gd name="connsiteX4" fmla="*/ 3159303 w 3503487"/>
                <a:gd name="connsiteY4" fmla="*/ 136927 h 420010"/>
                <a:gd name="connsiteX5" fmla="*/ 3503487 w 3503487"/>
                <a:gd name="connsiteY5" fmla="*/ 0 h 420010"/>
                <a:gd name="connsiteX0" fmla="*/ 0 w 3503487"/>
                <a:gd name="connsiteY0" fmla="*/ 31509 h 420010"/>
                <a:gd name="connsiteX1" fmla="*/ 236544 w 3503487"/>
                <a:gd name="connsiteY1" fmla="*/ 84109 h 420010"/>
                <a:gd name="connsiteX2" fmla="*/ 410966 w 3503487"/>
                <a:gd name="connsiteY2" fmla="*/ 129438 h 420010"/>
                <a:gd name="connsiteX3" fmla="*/ 611312 w 3503487"/>
                <a:gd name="connsiteY3" fmla="*/ 416790 h 420010"/>
                <a:gd name="connsiteX4" fmla="*/ 3056562 w 3503487"/>
                <a:gd name="connsiteY4" fmla="*/ 420010 h 420010"/>
                <a:gd name="connsiteX5" fmla="*/ 3159303 w 3503487"/>
                <a:gd name="connsiteY5" fmla="*/ 136927 h 420010"/>
                <a:gd name="connsiteX6" fmla="*/ 3503487 w 3503487"/>
                <a:gd name="connsiteY6" fmla="*/ 0 h 420010"/>
                <a:gd name="connsiteX0" fmla="*/ 0 w 3503487"/>
                <a:gd name="connsiteY0" fmla="*/ 31509 h 420010"/>
                <a:gd name="connsiteX1" fmla="*/ 102320 w 3503487"/>
                <a:gd name="connsiteY1" fmla="*/ 49993 h 420010"/>
                <a:gd name="connsiteX2" fmla="*/ 410966 w 3503487"/>
                <a:gd name="connsiteY2" fmla="*/ 129438 h 420010"/>
                <a:gd name="connsiteX3" fmla="*/ 611312 w 3503487"/>
                <a:gd name="connsiteY3" fmla="*/ 416790 h 420010"/>
                <a:gd name="connsiteX4" fmla="*/ 3056562 w 3503487"/>
                <a:gd name="connsiteY4" fmla="*/ 420010 h 420010"/>
                <a:gd name="connsiteX5" fmla="*/ 3159303 w 3503487"/>
                <a:gd name="connsiteY5" fmla="*/ 136927 h 420010"/>
                <a:gd name="connsiteX6" fmla="*/ 3503487 w 3503487"/>
                <a:gd name="connsiteY6" fmla="*/ 0 h 420010"/>
                <a:gd name="connsiteX0" fmla="*/ 0 w 3692239"/>
                <a:gd name="connsiteY0" fmla="*/ 31509 h 420010"/>
                <a:gd name="connsiteX1" fmla="*/ 291072 w 3692239"/>
                <a:gd name="connsiteY1" fmla="*/ 49993 h 420010"/>
                <a:gd name="connsiteX2" fmla="*/ 599718 w 3692239"/>
                <a:gd name="connsiteY2" fmla="*/ 129438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 name="connsiteX0" fmla="*/ 0 w 3692239"/>
                <a:gd name="connsiteY0" fmla="*/ 31509 h 420010"/>
                <a:gd name="connsiteX1" fmla="*/ 291072 w 3692239"/>
                <a:gd name="connsiteY1" fmla="*/ 40895 h 420010"/>
                <a:gd name="connsiteX2" fmla="*/ 599718 w 3692239"/>
                <a:gd name="connsiteY2" fmla="*/ 129438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 name="connsiteX0" fmla="*/ 0 w 3692239"/>
                <a:gd name="connsiteY0" fmla="*/ 11039 h 420010"/>
                <a:gd name="connsiteX1" fmla="*/ 291072 w 3692239"/>
                <a:gd name="connsiteY1" fmla="*/ 40895 h 420010"/>
                <a:gd name="connsiteX2" fmla="*/ 599718 w 3692239"/>
                <a:gd name="connsiteY2" fmla="*/ 129438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 name="connsiteX0" fmla="*/ 0 w 3692239"/>
                <a:gd name="connsiteY0" fmla="*/ 11039 h 420010"/>
                <a:gd name="connsiteX1" fmla="*/ 291072 w 3692239"/>
                <a:gd name="connsiteY1" fmla="*/ 40895 h 420010"/>
                <a:gd name="connsiteX2" fmla="*/ 612302 w 3692239"/>
                <a:gd name="connsiteY2" fmla="*/ 129438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 name="connsiteX0" fmla="*/ 0 w 3692239"/>
                <a:gd name="connsiteY0" fmla="*/ 11039 h 420010"/>
                <a:gd name="connsiteX1" fmla="*/ 291072 w 3692239"/>
                <a:gd name="connsiteY1" fmla="*/ 40895 h 420010"/>
                <a:gd name="connsiteX2" fmla="*/ 578746 w 3692239"/>
                <a:gd name="connsiteY2" fmla="*/ 143084 h 420010"/>
                <a:gd name="connsiteX3" fmla="*/ 800064 w 3692239"/>
                <a:gd name="connsiteY3" fmla="*/ 416790 h 420010"/>
                <a:gd name="connsiteX4" fmla="*/ 3245314 w 3692239"/>
                <a:gd name="connsiteY4" fmla="*/ 420010 h 420010"/>
                <a:gd name="connsiteX5" fmla="*/ 3348055 w 3692239"/>
                <a:gd name="connsiteY5" fmla="*/ 136927 h 420010"/>
                <a:gd name="connsiteX6" fmla="*/ 3692239 w 3692239"/>
                <a:gd name="connsiteY6" fmla="*/ 0 h 4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2239" h="420010">
                  <a:moveTo>
                    <a:pt x="0" y="11039"/>
                  </a:moveTo>
                  <a:lnTo>
                    <a:pt x="291072" y="40895"/>
                  </a:lnTo>
                  <a:lnTo>
                    <a:pt x="578746" y="143084"/>
                  </a:lnTo>
                  <a:lnTo>
                    <a:pt x="800064" y="416790"/>
                  </a:lnTo>
                  <a:lnTo>
                    <a:pt x="3245314" y="420010"/>
                  </a:lnTo>
                  <a:lnTo>
                    <a:pt x="3348055" y="136927"/>
                  </a:lnTo>
                  <a:lnTo>
                    <a:pt x="3692239" y="0"/>
                  </a:lnTo>
                </a:path>
              </a:pathLst>
            </a:custGeom>
            <a:noFill/>
            <a:ln w="381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7" name="図 36"/>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39412" l="52154" r="74244">
                        <a14:foregroundMark x1="59578" y1="11471" x2="64620" y2="14118"/>
                      </a14:backgroundRemoval>
                    </a14:imgEffect>
                  </a14:imgLayer>
                </a14:imgProps>
              </a:ext>
            </a:extLst>
          </a:blip>
          <a:srcRect l="52832" r="26382" b="61592"/>
          <a:stretch/>
        </p:blipFill>
        <p:spPr>
          <a:xfrm>
            <a:off x="6376828" y="5149469"/>
            <a:ext cx="320777" cy="184719"/>
          </a:xfrm>
          <a:prstGeom prst="rect">
            <a:avLst/>
          </a:prstGeom>
        </p:spPr>
      </p:pic>
      <p:cxnSp>
        <p:nvCxnSpPr>
          <p:cNvPr id="8" name="直線矢印コネクタ 7"/>
          <p:cNvCxnSpPr/>
          <p:nvPr/>
        </p:nvCxnSpPr>
        <p:spPr>
          <a:xfrm flipV="1">
            <a:off x="2073000" y="4941000"/>
            <a:ext cx="1085070" cy="411263"/>
          </a:xfrm>
          <a:prstGeom prst="straightConnector1">
            <a:avLst/>
          </a:prstGeom>
          <a:ln w="571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3159651" y="4699463"/>
            <a:ext cx="2428791" cy="400110"/>
          </a:xfrm>
          <a:prstGeom prst="rect">
            <a:avLst/>
          </a:prstGeom>
          <a:solidFill>
            <a:schemeClr val="bg1">
              <a:alpha val="73000"/>
            </a:schemeClr>
          </a:solidFill>
        </p:spPr>
        <p:txBody>
          <a:bodyPr wrap="square" rtlCol="0">
            <a:spAutoFit/>
          </a:bodyPr>
          <a:lstStyle/>
          <a:p>
            <a:r>
              <a:rPr kumimoji="1" lang="en-US" altLang="ja-JP" sz="2000" b="1" dirty="0">
                <a:solidFill>
                  <a:srgbClr val="FF0000"/>
                </a:solidFill>
              </a:rPr>
              <a:t>Riverine Debris</a:t>
            </a:r>
            <a:endParaRPr kumimoji="1" lang="ja-JP" altLang="en-US" sz="2000" b="1" dirty="0">
              <a:solidFill>
                <a:srgbClr val="FF0000"/>
              </a:solidFill>
            </a:endParaRPr>
          </a:p>
        </p:txBody>
      </p:sp>
      <p:pic>
        <p:nvPicPr>
          <p:cNvPr id="24" name="オーディオ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74977442"/>
      </p:ext>
    </p:extLst>
  </p:cSld>
  <p:clrMapOvr>
    <a:masterClrMapping/>
  </p:clrMapOvr>
  <mc:AlternateContent xmlns:mc="http://schemas.openxmlformats.org/markup-compatibility/2006" xmlns:p14="http://schemas.microsoft.com/office/powerpoint/2010/main">
    <mc:Choice Requires="p14">
      <p:transition spd="slow" p14:dur="2000" advTm="23466"/>
    </mc:Choice>
    <mc:Fallback xmlns="">
      <p:transition spd="slow" advTm="23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E3BC682E-8F35-2847-A7D9-85010BF235C0}"/>
              </a:ext>
            </a:extLst>
          </p:cNvPr>
          <p:cNvSpPr/>
          <p:nvPr/>
        </p:nvSpPr>
        <p:spPr>
          <a:xfrm>
            <a:off x="3328447" y="3880160"/>
            <a:ext cx="1854757" cy="25595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 name="スライド番号プレースホルダー 2"/>
          <p:cNvSpPr>
            <a:spLocks noGrp="1"/>
          </p:cNvSpPr>
          <p:nvPr>
            <p:ph type="sldNum" sz="quarter" idx="4"/>
          </p:nvPr>
        </p:nvSpPr>
        <p:spPr/>
        <p:txBody>
          <a:bodyPr/>
          <a:lstStyle/>
          <a:p>
            <a:fld id="{61254AC7-F910-4E93-BE53-D744E3912F08}" type="slidenum">
              <a:rPr lang="ja-JP" altLang="en-US" smtClean="0">
                <a:latin typeface="Calibri" panose="020F0502020204030204" pitchFamily="34" charset="0"/>
                <a:cs typeface="Calibri" panose="020F0502020204030204" pitchFamily="34" charset="0"/>
              </a:rPr>
              <a:pPr/>
              <a:t>4</a:t>
            </a:fld>
            <a:endParaRPr lang="ja-JP" altLang="en-US" dirty="0">
              <a:latin typeface="Calibri" panose="020F0502020204030204" pitchFamily="34" charset="0"/>
              <a:cs typeface="Calibri" panose="020F0502020204030204" pitchFamily="34" charset="0"/>
            </a:endParaRPr>
          </a:p>
        </p:txBody>
      </p:sp>
      <p:sp>
        <p:nvSpPr>
          <p:cNvPr id="8" name="Shape 78"/>
          <p:cNvSpPr/>
          <p:nvPr/>
        </p:nvSpPr>
        <p:spPr>
          <a:xfrm>
            <a:off x="561000" y="257318"/>
            <a:ext cx="6264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2. What is “RIAD” system ?</a:t>
            </a:r>
          </a:p>
        </p:txBody>
      </p:sp>
      <p:sp>
        <p:nvSpPr>
          <p:cNvPr id="16" name="テキスト ボックス 15"/>
          <p:cNvSpPr txBox="1"/>
          <p:nvPr/>
        </p:nvSpPr>
        <p:spPr>
          <a:xfrm>
            <a:off x="5142223" y="3746962"/>
            <a:ext cx="3816000" cy="415498"/>
          </a:xfrm>
          <a:prstGeom prst="rect">
            <a:avLst/>
          </a:prstGeom>
          <a:noFill/>
        </p:spPr>
        <p:txBody>
          <a:bodyPr wrap="square" rtlCol="0">
            <a:spAutoFit/>
          </a:bodyPr>
          <a:lstStyle/>
          <a:p>
            <a:pPr defTabSz="914400"/>
            <a:r>
              <a:rPr kumimoji="1" lang="en-US" altLang="ja-JP" sz="1050" dirty="0">
                <a:solidFill>
                  <a:srgbClr val="333333"/>
                </a:solidFill>
                <a:latin typeface="Calibri" panose="020F0502020204030204" pitchFamily="34" charset="0"/>
                <a:ea typeface="Meiryo UI"/>
                <a:cs typeface="Calibri" panose="020F0502020204030204" pitchFamily="34" charset="0"/>
              </a:rPr>
              <a:t>※Refer to materials made by Prof. Nihei, Civil Engineering Dep., Engineering Science Fac., TUS </a:t>
            </a:r>
            <a:endParaRPr kumimoji="1" lang="ja-JP" altLang="en-US" sz="1050" dirty="0">
              <a:solidFill>
                <a:srgbClr val="333333"/>
              </a:solidFill>
              <a:latin typeface="Calibri" panose="020F0502020204030204" pitchFamily="34" charset="0"/>
              <a:ea typeface="Meiryo UI"/>
              <a:cs typeface="Calibri" panose="020F0502020204030204" pitchFamily="34" charset="0"/>
            </a:endParaRPr>
          </a:p>
        </p:txBody>
      </p:sp>
      <p:sp>
        <p:nvSpPr>
          <p:cNvPr id="28" name="テキスト ボックス 27">
            <a:extLst>
              <a:ext uri="{FF2B5EF4-FFF2-40B4-BE49-F238E27FC236}">
                <a16:creationId xmlns:a16="http://schemas.microsoft.com/office/drawing/2014/main" id="{AA2F8B9B-5CB3-4A52-B350-4FE19FE73BEA}"/>
              </a:ext>
            </a:extLst>
          </p:cNvPr>
          <p:cNvSpPr txBox="1"/>
          <p:nvPr/>
        </p:nvSpPr>
        <p:spPr>
          <a:xfrm>
            <a:off x="386426" y="1053000"/>
            <a:ext cx="3990574" cy="400110"/>
          </a:xfrm>
          <a:prstGeom prst="rect">
            <a:avLst/>
          </a:prstGeom>
          <a:solidFill>
            <a:srgbClr val="3AA3E4">
              <a:lumMod val="40000"/>
              <a:lumOff val="60000"/>
            </a:srgbClr>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000" b="1" kern="0" dirty="0">
                <a:solidFill>
                  <a:srgbClr val="333333"/>
                </a:solidFill>
                <a:latin typeface="Calibri" panose="020F0502020204030204" pitchFamily="34" charset="0"/>
                <a:ea typeface="メイリオ" panose="020B0604030504040204" pitchFamily="50" charset="-128"/>
                <a:cs typeface="Calibri" panose="020F0502020204030204" pitchFamily="34" charset="0"/>
              </a:rPr>
              <a:t>Riverine Debris Characters</a:t>
            </a:r>
            <a:endParaRPr kumimoji="1" lang="ja-JP" altLang="en-US" sz="2000" b="1" i="0" u="none" strike="noStrike" kern="0" cap="none" spc="0" normalizeH="0" baseline="0" noProof="0" dirty="0">
              <a:ln>
                <a:noFill/>
              </a:ln>
              <a:solidFill>
                <a:srgbClr val="333333"/>
              </a:solidFill>
              <a:effectLst/>
              <a:uLnTx/>
              <a:uFillTx/>
              <a:latin typeface="Calibri" panose="020F0502020204030204" pitchFamily="34" charset="0"/>
              <a:ea typeface="メイリオ" panose="020B0604030504040204" pitchFamily="50" charset="-128"/>
              <a:cs typeface="Calibri" panose="020F0502020204030204" pitchFamily="34" charset="0"/>
            </a:endParaRPr>
          </a:p>
        </p:txBody>
      </p:sp>
      <p:sp>
        <p:nvSpPr>
          <p:cNvPr id="29" name="テキスト ボックス 28"/>
          <p:cNvSpPr txBox="1"/>
          <p:nvPr/>
        </p:nvSpPr>
        <p:spPr>
          <a:xfrm>
            <a:off x="353451" y="1541629"/>
            <a:ext cx="4630774" cy="1077218"/>
          </a:xfrm>
          <a:prstGeom prst="rect">
            <a:avLst/>
          </a:prstGeom>
          <a:noFill/>
        </p:spPr>
        <p:txBody>
          <a:bodyPr wrap="square" rtlCol="0">
            <a:spAutoFit/>
          </a:bodyPr>
          <a:lstStyle/>
          <a:p>
            <a:pPr defTabSz="914400"/>
            <a:r>
              <a:rPr kumimoji="1" lang="ja-JP" altLang="en-US" sz="1600" b="1" dirty="0">
                <a:solidFill>
                  <a:srgbClr val="333333"/>
                </a:solidFill>
                <a:latin typeface="Calibri" panose="020F0502020204030204" pitchFamily="34" charset="0"/>
                <a:ea typeface="Meiryo UI"/>
                <a:cs typeface="Calibri" panose="020F0502020204030204" pitchFamily="34" charset="0"/>
              </a:rPr>
              <a:t>■</a:t>
            </a:r>
            <a:r>
              <a:rPr kumimoji="1" lang="en-US" altLang="ja-JP" sz="1600" b="1" dirty="0">
                <a:solidFill>
                  <a:srgbClr val="333333"/>
                </a:solidFill>
                <a:latin typeface="Calibri" panose="020F0502020204030204" pitchFamily="34" charset="0"/>
                <a:ea typeface="Meiryo UI"/>
                <a:cs typeface="Calibri" panose="020F0502020204030204" pitchFamily="34" charset="0"/>
              </a:rPr>
              <a:t>Much transported during overflow</a:t>
            </a:r>
          </a:p>
          <a:p>
            <a:pPr defTabSz="914400"/>
            <a:r>
              <a:rPr kumimoji="1" lang="ja-JP" altLang="en-US" sz="1600" b="1" dirty="0">
                <a:solidFill>
                  <a:srgbClr val="333333"/>
                </a:solidFill>
                <a:latin typeface="Calibri" panose="020F0502020204030204" pitchFamily="34" charset="0"/>
                <a:ea typeface="Meiryo UI"/>
                <a:cs typeface="Calibri" panose="020F0502020204030204" pitchFamily="34" charset="0"/>
              </a:rPr>
              <a:t>■</a:t>
            </a:r>
            <a:r>
              <a:rPr kumimoji="1" lang="en-US" altLang="ja-JP" sz="1600" b="1" dirty="0">
                <a:solidFill>
                  <a:srgbClr val="333333"/>
                </a:solidFill>
                <a:latin typeface="Calibri" panose="020F0502020204030204" pitchFamily="34" charset="0"/>
                <a:ea typeface="Meiryo UI"/>
                <a:cs typeface="Calibri" panose="020F0502020204030204" pitchFamily="34" charset="0"/>
              </a:rPr>
              <a:t>Float on water surface</a:t>
            </a:r>
          </a:p>
          <a:p>
            <a:pPr defTabSz="914400"/>
            <a:r>
              <a:rPr kumimoji="1" lang="ja-JP" altLang="en-US" sz="1600" b="1" dirty="0">
                <a:solidFill>
                  <a:srgbClr val="333333"/>
                </a:solidFill>
                <a:latin typeface="Calibri" panose="020F0502020204030204" pitchFamily="34" charset="0"/>
                <a:ea typeface="Meiryo UI"/>
                <a:cs typeface="Calibri" panose="020F0502020204030204" pitchFamily="34" charset="0"/>
              </a:rPr>
              <a:t>■</a:t>
            </a:r>
            <a:r>
              <a:rPr kumimoji="1" lang="en-US" altLang="ja-JP" sz="1600" b="1" dirty="0">
                <a:solidFill>
                  <a:srgbClr val="333333"/>
                </a:solidFill>
                <a:latin typeface="Calibri" panose="020F0502020204030204" pitchFamily="34" charset="0"/>
                <a:ea typeface="Meiryo UI"/>
                <a:cs typeface="Calibri" panose="020F0502020204030204" pitchFamily="34" charset="0"/>
              </a:rPr>
              <a:t>Includes natural (driftwood, leaf, etc.)</a:t>
            </a:r>
            <a:r>
              <a:rPr kumimoji="1" lang="ja-JP" altLang="en-US" sz="1600" b="1" dirty="0">
                <a:solidFill>
                  <a:srgbClr val="333333"/>
                </a:solidFill>
                <a:latin typeface="Calibri" panose="020F0502020204030204" pitchFamily="34" charset="0"/>
                <a:ea typeface="Meiryo UI"/>
                <a:cs typeface="Calibri" panose="020F0502020204030204" pitchFamily="34" charset="0"/>
              </a:rPr>
              <a:t> </a:t>
            </a:r>
            <a:r>
              <a:rPr kumimoji="1" lang="en-US" altLang="ja-JP" sz="1600" b="1" dirty="0">
                <a:solidFill>
                  <a:srgbClr val="333333"/>
                </a:solidFill>
                <a:latin typeface="Calibri" panose="020F0502020204030204" pitchFamily="34" charset="0"/>
                <a:ea typeface="Meiryo UI"/>
                <a:cs typeface="Calibri" panose="020F0502020204030204" pitchFamily="34" charset="0"/>
              </a:rPr>
              <a:t>and   </a:t>
            </a:r>
          </a:p>
          <a:p>
            <a:pPr defTabSz="914400"/>
            <a:r>
              <a:rPr lang="en-US" altLang="ja-JP" sz="1600" b="1" dirty="0">
                <a:solidFill>
                  <a:srgbClr val="333333"/>
                </a:solidFill>
                <a:latin typeface="Calibri" panose="020F0502020204030204" pitchFamily="34" charset="0"/>
                <a:ea typeface="Meiryo UI"/>
                <a:cs typeface="Calibri" panose="020F0502020204030204" pitchFamily="34" charset="0"/>
              </a:rPr>
              <a:t>   </a:t>
            </a:r>
            <a:r>
              <a:rPr kumimoji="1" lang="en-US" altLang="ja-JP" sz="1600" b="1" dirty="0">
                <a:solidFill>
                  <a:srgbClr val="333333"/>
                </a:solidFill>
                <a:latin typeface="Calibri" panose="020F0502020204030204" pitchFamily="34" charset="0"/>
                <a:ea typeface="Meiryo UI"/>
                <a:cs typeface="Calibri" panose="020F0502020204030204" pitchFamily="34" charset="0"/>
              </a:rPr>
              <a:t>anthropogenic (plastics, lubbers, etc.) debris</a:t>
            </a:r>
            <a:endParaRPr kumimoji="1" lang="ja-JP" altLang="en-US" sz="1600" b="1" dirty="0">
              <a:solidFill>
                <a:srgbClr val="333333"/>
              </a:solidFill>
              <a:latin typeface="Calibri" panose="020F0502020204030204" pitchFamily="34" charset="0"/>
              <a:ea typeface="Meiryo UI"/>
              <a:cs typeface="Calibri" panose="020F0502020204030204" pitchFamily="34" charset="0"/>
            </a:endParaRPr>
          </a:p>
        </p:txBody>
      </p:sp>
      <p:sp>
        <p:nvSpPr>
          <p:cNvPr id="30" name="テキスト ボックス 29">
            <a:extLst>
              <a:ext uri="{FF2B5EF4-FFF2-40B4-BE49-F238E27FC236}">
                <a16:creationId xmlns:a16="http://schemas.microsoft.com/office/drawing/2014/main" id="{AA2F8B9B-5CB3-4A52-B350-4FE19FE73BEA}"/>
              </a:ext>
            </a:extLst>
          </p:cNvPr>
          <p:cNvSpPr txBox="1"/>
          <p:nvPr/>
        </p:nvSpPr>
        <p:spPr>
          <a:xfrm>
            <a:off x="5313000" y="1053000"/>
            <a:ext cx="4182612" cy="400110"/>
          </a:xfrm>
          <a:prstGeom prst="rect">
            <a:avLst/>
          </a:prstGeom>
          <a:solidFill>
            <a:srgbClr val="304473">
              <a:lumMod val="75000"/>
            </a:srgbClr>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rgbClr val="FEFEFE"/>
                </a:solidFill>
                <a:effectLst/>
                <a:uLnTx/>
                <a:uFillTx/>
                <a:latin typeface="Calibri" panose="020F0502020204030204" pitchFamily="34" charset="0"/>
                <a:ea typeface="メイリオ" panose="020B0604030504040204" pitchFamily="50" charset="-128"/>
                <a:cs typeface="Calibri" panose="020F0502020204030204" pitchFamily="34" charset="0"/>
              </a:rPr>
              <a:t>Required</a:t>
            </a:r>
            <a:r>
              <a:rPr kumimoji="1" lang="en-US" altLang="ja-JP" sz="2000" b="1" i="0" u="none" strike="noStrike" kern="0" cap="none" spc="0" normalizeH="0" noProof="0" dirty="0">
                <a:ln>
                  <a:noFill/>
                </a:ln>
                <a:solidFill>
                  <a:srgbClr val="FEFEFE"/>
                </a:solidFill>
                <a:effectLst/>
                <a:uLnTx/>
                <a:uFillTx/>
                <a:latin typeface="Calibri" panose="020F0502020204030204" pitchFamily="34" charset="0"/>
                <a:ea typeface="メイリオ" panose="020B0604030504040204" pitchFamily="50" charset="-128"/>
                <a:cs typeface="Calibri" panose="020F0502020204030204" pitchFamily="34" charset="0"/>
              </a:rPr>
              <a:t> Technology</a:t>
            </a:r>
            <a:endParaRPr kumimoji="1" lang="ja-JP" altLang="en-US" sz="2000" b="1" i="0" u="none" strike="noStrike" kern="0" cap="none" spc="0" normalizeH="0" baseline="0" noProof="0" dirty="0">
              <a:ln>
                <a:noFill/>
              </a:ln>
              <a:solidFill>
                <a:srgbClr val="FEFEFE"/>
              </a:solidFill>
              <a:effectLst/>
              <a:uLnTx/>
              <a:uFillTx/>
              <a:latin typeface="Calibri" panose="020F0502020204030204" pitchFamily="34" charset="0"/>
              <a:ea typeface="メイリオ" panose="020B0604030504040204" pitchFamily="50" charset="-128"/>
              <a:cs typeface="Calibri" panose="020F0502020204030204" pitchFamily="34" charset="0"/>
            </a:endParaRPr>
          </a:p>
        </p:txBody>
      </p:sp>
      <p:sp>
        <p:nvSpPr>
          <p:cNvPr id="31" name="テキスト ボックス 30"/>
          <p:cNvSpPr txBox="1"/>
          <p:nvPr/>
        </p:nvSpPr>
        <p:spPr>
          <a:xfrm>
            <a:off x="5172374" y="1550275"/>
            <a:ext cx="4532611" cy="1077218"/>
          </a:xfrm>
          <a:prstGeom prst="rect">
            <a:avLst/>
          </a:prstGeom>
          <a:noFill/>
        </p:spPr>
        <p:txBody>
          <a:bodyPr wrap="square" rtlCol="0">
            <a:spAutoFit/>
          </a:bodyPr>
          <a:lstStyle/>
          <a:p>
            <a:pPr defTabSz="914400"/>
            <a:r>
              <a:rPr kumimoji="1" lang="ja-JP" altLang="en-US" sz="1600" b="1" dirty="0">
                <a:solidFill>
                  <a:srgbClr val="304473">
                    <a:lumMod val="75000"/>
                  </a:srgbClr>
                </a:solidFill>
                <a:latin typeface="Calibri" panose="020F0502020204030204" pitchFamily="34" charset="0"/>
                <a:ea typeface="Meiryo UI"/>
                <a:cs typeface="Calibri" panose="020F0502020204030204" pitchFamily="34" charset="0"/>
              </a:rPr>
              <a:t>■</a:t>
            </a:r>
            <a:r>
              <a:rPr kumimoji="1" lang="en-US" altLang="ja-JP" sz="1600" b="1" dirty="0">
                <a:solidFill>
                  <a:srgbClr val="304473">
                    <a:lumMod val="75000"/>
                  </a:srgbClr>
                </a:solidFill>
                <a:latin typeface="Calibri" panose="020F0502020204030204" pitchFamily="34" charset="0"/>
                <a:ea typeface="Meiryo UI"/>
                <a:cs typeface="Calibri" panose="020F0502020204030204" pitchFamily="34" charset="0"/>
              </a:rPr>
              <a:t>Simple, Secured, Automated</a:t>
            </a:r>
          </a:p>
          <a:p>
            <a:pPr defTabSz="914400"/>
            <a:r>
              <a:rPr kumimoji="1" lang="ja-JP" altLang="en-US" sz="1600" b="1" dirty="0">
                <a:solidFill>
                  <a:srgbClr val="304473">
                    <a:lumMod val="75000"/>
                  </a:srgbClr>
                </a:solidFill>
                <a:latin typeface="Calibri" panose="020F0502020204030204" pitchFamily="34" charset="0"/>
                <a:ea typeface="Meiryo UI"/>
                <a:cs typeface="Calibri" panose="020F0502020204030204" pitchFamily="34" charset="0"/>
              </a:rPr>
              <a:t>■</a:t>
            </a:r>
            <a:r>
              <a:rPr kumimoji="1" lang="en-US" altLang="ja-JP" sz="1600" b="1" dirty="0">
                <a:solidFill>
                  <a:srgbClr val="304473">
                    <a:lumMod val="75000"/>
                  </a:srgbClr>
                </a:solidFill>
                <a:latin typeface="Calibri" panose="020F0502020204030204" pitchFamily="34" charset="0"/>
                <a:ea typeface="Meiryo UI"/>
                <a:cs typeface="Calibri" panose="020F0502020204030204" pitchFamily="34" charset="0"/>
              </a:rPr>
              <a:t>Effective imaging</a:t>
            </a:r>
          </a:p>
          <a:p>
            <a:pPr defTabSz="914400"/>
            <a:r>
              <a:rPr kumimoji="1" lang="ja-JP" altLang="en-US" sz="1600" b="1" dirty="0">
                <a:solidFill>
                  <a:srgbClr val="304473">
                    <a:lumMod val="75000"/>
                  </a:srgbClr>
                </a:solidFill>
                <a:latin typeface="Calibri" panose="020F0502020204030204" pitchFamily="34" charset="0"/>
                <a:ea typeface="Meiryo UI"/>
                <a:cs typeface="Calibri" panose="020F0502020204030204" pitchFamily="34" charset="0"/>
              </a:rPr>
              <a:t>■</a:t>
            </a:r>
            <a:r>
              <a:rPr kumimoji="1" lang="en-US" altLang="ja-JP" sz="1600" b="1" dirty="0">
                <a:solidFill>
                  <a:srgbClr val="304473">
                    <a:lumMod val="75000"/>
                  </a:srgbClr>
                </a:solidFill>
                <a:latin typeface="Calibri" panose="020F0502020204030204" pitchFamily="34" charset="0"/>
                <a:ea typeface="Meiryo UI"/>
                <a:cs typeface="Calibri" panose="020F0502020204030204" pitchFamily="34" charset="0"/>
              </a:rPr>
              <a:t>Distinguish natural and anthropogenic debris </a:t>
            </a:r>
            <a:r>
              <a:rPr kumimoji="1" lang="en-US" altLang="ja-JP" sz="1600" b="1" dirty="0">
                <a:solidFill>
                  <a:srgbClr val="333333"/>
                </a:solidFill>
                <a:latin typeface="Calibri" panose="020F0502020204030204" pitchFamily="34" charset="0"/>
                <a:ea typeface="Meiryo UI"/>
                <a:cs typeface="Calibri" panose="020F0502020204030204" pitchFamily="34" charset="0"/>
              </a:rPr>
              <a:t>on water surface</a:t>
            </a:r>
            <a:endParaRPr kumimoji="1" lang="en-US" altLang="ja-JP" sz="1600" b="1" dirty="0">
              <a:solidFill>
                <a:srgbClr val="304473">
                  <a:lumMod val="75000"/>
                </a:srgbClr>
              </a:solidFill>
              <a:latin typeface="Calibri" panose="020F0502020204030204" pitchFamily="34" charset="0"/>
              <a:ea typeface="Meiryo UI"/>
              <a:cs typeface="Calibri" panose="020F0502020204030204" pitchFamily="34" charset="0"/>
            </a:endParaRPr>
          </a:p>
        </p:txBody>
      </p:sp>
      <p:sp>
        <p:nvSpPr>
          <p:cNvPr id="32" name="右矢印 31"/>
          <p:cNvSpPr/>
          <p:nvPr/>
        </p:nvSpPr>
        <p:spPr>
          <a:xfrm>
            <a:off x="4701000" y="1051639"/>
            <a:ext cx="288000" cy="432000"/>
          </a:xfrm>
          <a:prstGeom prst="rightArrow">
            <a:avLst/>
          </a:prstGeom>
          <a:solidFill>
            <a:srgbClr val="333333"/>
          </a:solidFill>
          <a:ln w="12700" cap="flat" cmpd="sng" algn="ctr">
            <a:solidFill>
              <a:srgbClr val="3333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EFEFE"/>
              </a:solidFill>
              <a:effectLst/>
              <a:uLnTx/>
              <a:uFillTx/>
              <a:latin typeface="Calibri" panose="020F0502020204030204" pitchFamily="34" charset="0"/>
              <a:ea typeface="Meiryo UI"/>
              <a:cs typeface="Calibri" panose="020F0502020204030204" pitchFamily="34" charset="0"/>
            </a:endParaRPr>
          </a:p>
        </p:txBody>
      </p:sp>
      <p:sp>
        <p:nvSpPr>
          <p:cNvPr id="33" name="テキスト ボックス 32"/>
          <p:cNvSpPr txBox="1"/>
          <p:nvPr/>
        </p:nvSpPr>
        <p:spPr>
          <a:xfrm>
            <a:off x="353451" y="2640334"/>
            <a:ext cx="6327549" cy="1138773"/>
          </a:xfrm>
          <a:prstGeom prst="rect">
            <a:avLst/>
          </a:prstGeom>
          <a:solidFill>
            <a:schemeClr val="bg1">
              <a:lumMod val="90000"/>
            </a:schemeClr>
          </a:solidFill>
        </p:spPr>
        <p:txBody>
          <a:bodyPr wrap="square" rtlCol="0">
            <a:spAutoFit/>
          </a:bodyPr>
          <a:lstStyle/>
          <a:p>
            <a:pPr algn="ctr" defTabSz="914400"/>
            <a:r>
              <a:rPr kumimoji="1" lang="en-US" altLang="ja-JP" sz="2000" b="1" dirty="0">
                <a:solidFill>
                  <a:srgbClr val="253B6B"/>
                </a:solidFill>
                <a:latin typeface="Calibri" panose="020F0502020204030204" pitchFamily="34" charset="0"/>
                <a:ea typeface="Meiryo UI"/>
                <a:cs typeface="Calibri" panose="020F0502020204030204" pitchFamily="34" charset="0"/>
              </a:rPr>
              <a:t>Imaging &amp; Analyzing natural and anthropogenic </a:t>
            </a:r>
          </a:p>
          <a:p>
            <a:pPr algn="ctr" defTabSz="914400"/>
            <a:r>
              <a:rPr kumimoji="1" lang="en-US" altLang="ja-JP" sz="2000" b="1" dirty="0">
                <a:solidFill>
                  <a:srgbClr val="253B6B"/>
                </a:solidFill>
                <a:latin typeface="Calibri" panose="020F0502020204030204" pitchFamily="34" charset="0"/>
                <a:ea typeface="Meiryo UI"/>
                <a:cs typeface="Calibri" panose="020F0502020204030204" pitchFamily="34" charset="0"/>
              </a:rPr>
              <a:t>debris transport from river</a:t>
            </a:r>
          </a:p>
          <a:p>
            <a:pPr defTabSz="914400"/>
            <a:r>
              <a:rPr kumimoji="1" lang="ja-JP" altLang="en-US" sz="2800" b="1" dirty="0">
                <a:solidFill>
                  <a:srgbClr val="253B6B"/>
                </a:solidFill>
                <a:latin typeface="Calibri" panose="020F0502020204030204" pitchFamily="34" charset="0"/>
                <a:ea typeface="Meiryo UI"/>
                <a:cs typeface="Calibri" panose="020F0502020204030204" pitchFamily="34" charset="0"/>
              </a:rPr>
              <a:t>（</a:t>
            </a:r>
            <a:r>
              <a:rPr kumimoji="1" lang="en-US" altLang="ja-JP" sz="2800" b="1" dirty="0">
                <a:solidFill>
                  <a:srgbClr val="253B6B"/>
                </a:solidFill>
                <a:latin typeface="Calibri" panose="020F0502020204030204" pitchFamily="34" charset="0"/>
                <a:ea typeface="Meiryo UI"/>
                <a:cs typeface="Calibri" panose="020F0502020204030204" pitchFamily="34" charset="0"/>
              </a:rPr>
              <a:t>RIAD</a:t>
            </a:r>
            <a:r>
              <a:rPr kumimoji="1" lang="ja-JP" altLang="en-US" sz="2000" b="1" dirty="0">
                <a:solidFill>
                  <a:srgbClr val="253B6B"/>
                </a:solidFill>
                <a:latin typeface="Calibri" panose="020F0502020204030204" pitchFamily="34" charset="0"/>
                <a:ea typeface="Meiryo UI"/>
                <a:cs typeface="Calibri" panose="020F0502020204030204" pitchFamily="34" charset="0"/>
              </a:rPr>
              <a:t>：</a:t>
            </a:r>
            <a:r>
              <a:rPr kumimoji="1" lang="en-US" altLang="ja-JP" sz="2800" b="1" i="1"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rPr>
              <a:t>R</a:t>
            </a:r>
            <a:r>
              <a:rPr kumimoji="1" lang="en-US" altLang="ja-JP" sz="2000" i="1"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rPr>
              <a:t>iver </a:t>
            </a:r>
            <a:r>
              <a:rPr kumimoji="1" lang="en-US" altLang="ja-JP" sz="2800" b="1" i="1"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rPr>
              <a:t>I</a:t>
            </a:r>
            <a:r>
              <a:rPr kumimoji="1" lang="en-US" altLang="ja-JP" sz="2000" i="1"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rPr>
              <a:t>mage </a:t>
            </a:r>
            <a:r>
              <a:rPr kumimoji="1" lang="en-US" altLang="ja-JP" sz="2800" b="1" i="1"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rPr>
              <a:t>A</a:t>
            </a:r>
            <a:r>
              <a:rPr kumimoji="1" lang="en-US" altLang="ja-JP" sz="2000" i="1"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rPr>
              <a:t>nalysis for </a:t>
            </a:r>
            <a:r>
              <a:rPr kumimoji="1" lang="en-US" altLang="ja-JP" sz="2800" b="1" i="1"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rPr>
              <a:t>D</a:t>
            </a:r>
            <a:r>
              <a:rPr kumimoji="1" lang="en-US" altLang="ja-JP" sz="2000" i="1" dirty="0">
                <a:solidFill>
                  <a:srgbClr val="253B6B"/>
                </a:solidFill>
                <a:latin typeface="Calibri" panose="020F0502020204030204" pitchFamily="34" charset="0"/>
                <a:ea typeface="游ゴシック Medium" panose="020B0500000000000000" pitchFamily="50" charset="-128"/>
                <a:cs typeface="Calibri" panose="020F0502020204030204" pitchFamily="34" charset="0"/>
              </a:rPr>
              <a:t>ebris transport</a:t>
            </a:r>
            <a:r>
              <a:rPr kumimoji="1" lang="ja-JP" altLang="en-US" sz="2800" b="1" dirty="0">
                <a:solidFill>
                  <a:srgbClr val="253B6B"/>
                </a:solidFill>
                <a:latin typeface="Calibri" panose="020F0502020204030204" pitchFamily="34" charset="0"/>
                <a:ea typeface="Meiryo UI"/>
                <a:cs typeface="Calibri" panose="020F0502020204030204" pitchFamily="34" charset="0"/>
              </a:rPr>
              <a:t>）</a:t>
            </a:r>
            <a:endParaRPr kumimoji="1" lang="ja-JP" altLang="en-US" sz="2000" b="1" dirty="0">
              <a:solidFill>
                <a:srgbClr val="253B6B"/>
              </a:solidFill>
              <a:latin typeface="Calibri" panose="020F0502020204030204" pitchFamily="34" charset="0"/>
              <a:ea typeface="Meiryo UI"/>
              <a:cs typeface="Calibri" panose="020F0502020204030204" pitchFamily="34" charset="0"/>
            </a:endParaRPr>
          </a:p>
        </p:txBody>
      </p:sp>
      <p:pic>
        <p:nvPicPr>
          <p:cNvPr id="40" name="図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3785" y="3880161"/>
            <a:ext cx="2592188" cy="2559531"/>
          </a:xfrm>
          <a:prstGeom prst="rect">
            <a:avLst/>
          </a:prstGeom>
        </p:spPr>
      </p:pic>
      <p:pic>
        <p:nvPicPr>
          <p:cNvPr id="44" name="図 43"/>
          <p:cNvPicPr>
            <a:picLocks noChangeAspect="1"/>
          </p:cNvPicPr>
          <p:nvPr/>
        </p:nvPicPr>
        <p:blipFill rotWithShape="1">
          <a:blip r:embed="rId6" cstate="print">
            <a:extLst>
              <a:ext uri="{28A0092B-C50C-407E-A947-70E740481C1C}">
                <a14:useLocalDpi xmlns:a14="http://schemas.microsoft.com/office/drawing/2010/main"/>
              </a:ext>
            </a:extLst>
          </a:blip>
          <a:srcRect l="3720" t="746" r="3720" b="4564"/>
          <a:stretch/>
        </p:blipFill>
        <p:spPr>
          <a:xfrm>
            <a:off x="3539204" y="3901647"/>
            <a:ext cx="1440000" cy="916956"/>
          </a:xfrm>
          <a:prstGeom prst="rect">
            <a:avLst/>
          </a:prstGeom>
        </p:spPr>
      </p:pic>
      <p:pic>
        <p:nvPicPr>
          <p:cNvPr id="45" name="図 44"/>
          <p:cNvPicPr>
            <a:picLocks noChangeAspect="1"/>
          </p:cNvPicPr>
          <p:nvPr/>
        </p:nvPicPr>
        <p:blipFill rotWithShape="1">
          <a:blip r:embed="rId7" cstate="print">
            <a:extLst>
              <a:ext uri="{28A0092B-C50C-407E-A947-70E740481C1C}">
                <a14:useLocalDpi xmlns:a14="http://schemas.microsoft.com/office/drawing/2010/main"/>
              </a:ext>
            </a:extLst>
          </a:blip>
          <a:srcRect r="581"/>
          <a:stretch/>
        </p:blipFill>
        <p:spPr>
          <a:xfrm>
            <a:off x="3552582" y="5112884"/>
            <a:ext cx="1431643" cy="889263"/>
          </a:xfrm>
          <a:prstGeom prst="rect">
            <a:avLst/>
          </a:prstGeom>
        </p:spPr>
      </p:pic>
      <p:pic>
        <p:nvPicPr>
          <p:cNvPr id="49" name="図 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02561" y="4485359"/>
            <a:ext cx="3883612" cy="1606695"/>
          </a:xfrm>
          <a:prstGeom prst="rect">
            <a:avLst/>
          </a:prstGeom>
        </p:spPr>
      </p:pic>
      <p:sp>
        <p:nvSpPr>
          <p:cNvPr id="51" name="テキスト ボックス 50">
            <a:extLst>
              <a:ext uri="{FF2B5EF4-FFF2-40B4-BE49-F238E27FC236}">
                <a16:creationId xmlns:a16="http://schemas.microsoft.com/office/drawing/2014/main" id="{2E166270-6822-0D41-9732-4A530168C9F6}"/>
              </a:ext>
            </a:extLst>
          </p:cNvPr>
          <p:cNvSpPr txBox="1"/>
          <p:nvPr/>
        </p:nvSpPr>
        <p:spPr>
          <a:xfrm>
            <a:off x="909115" y="6392789"/>
            <a:ext cx="1656000" cy="288147"/>
          </a:xfrm>
          <a:prstGeom prst="rect">
            <a:avLst/>
          </a:prstGeom>
          <a:noFill/>
        </p:spPr>
        <p:txBody>
          <a:bodyPr wrap="square" lIns="36000" tIns="36000" rIns="36000" bIns="36000" rtlCol="0">
            <a:spAutoFit/>
          </a:bodyPr>
          <a:lstStyle/>
          <a:p>
            <a:r>
              <a:rPr lang="en-US" altLang="ja-JP" sz="1400" b="1" dirty="0">
                <a:latin typeface="Calibri" panose="020F0502020204030204" pitchFamily="34" charset="0"/>
                <a:cs typeface="Calibri" panose="020F0502020204030204" pitchFamily="34" charset="0"/>
              </a:rPr>
              <a:t>Acquisition of image</a:t>
            </a:r>
            <a:endParaRPr lang="ja-JP" altLang="en-US" sz="1400" b="1" dirty="0">
              <a:latin typeface="Calibri" panose="020F0502020204030204" pitchFamily="34" charset="0"/>
              <a:cs typeface="Calibri" panose="020F0502020204030204" pitchFamily="34" charset="0"/>
            </a:endParaRPr>
          </a:p>
        </p:txBody>
      </p:sp>
      <p:sp>
        <p:nvSpPr>
          <p:cNvPr id="52" name="テキスト ボックス 51">
            <a:extLst>
              <a:ext uri="{FF2B5EF4-FFF2-40B4-BE49-F238E27FC236}">
                <a16:creationId xmlns:a16="http://schemas.microsoft.com/office/drawing/2014/main" id="{2E166270-6822-0D41-9732-4A530168C9F6}"/>
              </a:ext>
            </a:extLst>
          </p:cNvPr>
          <p:cNvSpPr txBox="1"/>
          <p:nvPr/>
        </p:nvSpPr>
        <p:spPr>
          <a:xfrm>
            <a:off x="3425320" y="6392789"/>
            <a:ext cx="2016000" cy="318924"/>
          </a:xfrm>
          <a:prstGeom prst="rect">
            <a:avLst/>
          </a:prstGeom>
          <a:noFill/>
        </p:spPr>
        <p:txBody>
          <a:bodyPr wrap="square" lIns="36000" tIns="36000" rIns="36000" bIns="36000" rtlCol="0">
            <a:spAutoFit/>
          </a:bodyPr>
          <a:lstStyle/>
          <a:p>
            <a:r>
              <a:rPr lang="en-US" altLang="ja-JP" sz="1600" b="1" dirty="0">
                <a:latin typeface="Calibri" panose="020F0502020204030204" pitchFamily="34" charset="0"/>
                <a:cs typeface="Calibri" panose="020F0502020204030204" pitchFamily="34" charset="0"/>
              </a:rPr>
              <a:t>Processing of image</a:t>
            </a:r>
          </a:p>
        </p:txBody>
      </p:sp>
      <p:sp>
        <p:nvSpPr>
          <p:cNvPr id="53" name="テキスト ボックス 52"/>
          <p:cNvSpPr txBox="1"/>
          <p:nvPr/>
        </p:nvSpPr>
        <p:spPr>
          <a:xfrm>
            <a:off x="3573447" y="4724815"/>
            <a:ext cx="1435225" cy="338554"/>
          </a:xfrm>
          <a:prstGeom prst="rect">
            <a:avLst/>
          </a:prstGeom>
          <a:noFill/>
        </p:spPr>
        <p:txBody>
          <a:bodyPr wrap="square" rtlCol="0">
            <a:spAutoFit/>
          </a:bodyPr>
          <a:lstStyle/>
          <a:p>
            <a:pPr algn="ctr"/>
            <a:r>
              <a:rPr kumimoji="1" lang="en-US" altLang="ja-JP" sz="1600" dirty="0">
                <a:latin typeface="Calibri" panose="020F0502020204030204" pitchFamily="34" charset="0"/>
                <a:cs typeface="Calibri" panose="020F0502020204030204" pitchFamily="34" charset="0"/>
              </a:rPr>
              <a:t>Original</a:t>
            </a:r>
            <a:r>
              <a:rPr lang="ja-JP" altLang="en-US" sz="1600" dirty="0">
                <a:latin typeface="Calibri" panose="020F0502020204030204" pitchFamily="34" charset="0"/>
                <a:cs typeface="Calibri" panose="020F0502020204030204" pitchFamily="34" charset="0"/>
              </a:rPr>
              <a:t> </a:t>
            </a:r>
            <a:r>
              <a:rPr kumimoji="1" lang="en-US" altLang="ja-JP" sz="1600" dirty="0">
                <a:latin typeface="Calibri" panose="020F0502020204030204" pitchFamily="34" charset="0"/>
                <a:cs typeface="Calibri" panose="020F0502020204030204" pitchFamily="34" charset="0"/>
              </a:rPr>
              <a:t>image</a:t>
            </a:r>
            <a:endParaRPr kumimoji="1" lang="ja-JP" altLang="en-US" sz="1600" dirty="0">
              <a:latin typeface="Calibri" panose="020F0502020204030204" pitchFamily="34" charset="0"/>
              <a:cs typeface="Calibri" panose="020F0502020204030204" pitchFamily="34" charset="0"/>
            </a:endParaRPr>
          </a:p>
        </p:txBody>
      </p:sp>
      <p:sp>
        <p:nvSpPr>
          <p:cNvPr id="54" name="テキスト ボックス 53"/>
          <p:cNvSpPr txBox="1"/>
          <p:nvPr/>
        </p:nvSpPr>
        <p:spPr>
          <a:xfrm>
            <a:off x="3294716" y="6012028"/>
            <a:ext cx="1947374" cy="477054"/>
          </a:xfrm>
          <a:prstGeom prst="rect">
            <a:avLst/>
          </a:prstGeom>
          <a:noFill/>
        </p:spPr>
        <p:txBody>
          <a:bodyPr wrap="square" rtlCol="0">
            <a:spAutoFit/>
          </a:bodyPr>
          <a:lstStyle/>
          <a:p>
            <a:pPr>
              <a:lnSpc>
                <a:spcPts val="1500"/>
              </a:lnSpc>
            </a:pPr>
            <a:r>
              <a:rPr lang="en-US" altLang="ja-JP" sz="1600" dirty="0">
                <a:latin typeface="Calibri" panose="020F0502020204030204" pitchFamily="34" charset="0"/>
                <a:cs typeface="Calibri" panose="020F0502020204030204" pitchFamily="34" charset="0"/>
              </a:rPr>
              <a:t>Auto-selection of anthropogenic debris</a:t>
            </a:r>
            <a:endParaRPr lang="ja-JP" altLang="en-US" sz="1600" dirty="0">
              <a:latin typeface="Calibri" panose="020F0502020204030204" pitchFamily="34" charset="0"/>
              <a:cs typeface="Calibri" panose="020F0502020204030204" pitchFamily="34" charset="0"/>
            </a:endParaRPr>
          </a:p>
        </p:txBody>
      </p:sp>
      <p:sp>
        <p:nvSpPr>
          <p:cNvPr id="55" name="テキスト ボックス 54"/>
          <p:cNvSpPr txBox="1"/>
          <p:nvPr/>
        </p:nvSpPr>
        <p:spPr>
          <a:xfrm>
            <a:off x="6376367" y="6196271"/>
            <a:ext cx="2736000" cy="284693"/>
          </a:xfrm>
          <a:prstGeom prst="rect">
            <a:avLst/>
          </a:prstGeom>
          <a:noFill/>
        </p:spPr>
        <p:txBody>
          <a:bodyPr wrap="square" rtlCol="0">
            <a:spAutoFit/>
          </a:bodyPr>
          <a:lstStyle/>
          <a:p>
            <a:pPr>
              <a:lnSpc>
                <a:spcPts val="1500"/>
              </a:lnSpc>
            </a:pPr>
            <a:r>
              <a:rPr lang="en-US" altLang="ja-JP" sz="1600" b="1" dirty="0">
                <a:latin typeface="Calibri" panose="020F0502020204030204" pitchFamily="34" charset="0"/>
                <a:cs typeface="Calibri" panose="020F0502020204030204" pitchFamily="34" charset="0"/>
              </a:rPr>
              <a:t>Analyzing of numerical data </a:t>
            </a:r>
          </a:p>
        </p:txBody>
      </p:sp>
      <p:sp>
        <p:nvSpPr>
          <p:cNvPr id="56" name="テキスト ボックス 55"/>
          <p:cNvSpPr txBox="1"/>
          <p:nvPr/>
        </p:nvSpPr>
        <p:spPr>
          <a:xfrm>
            <a:off x="5794494" y="4267635"/>
            <a:ext cx="3622506" cy="284693"/>
          </a:xfrm>
          <a:prstGeom prst="rect">
            <a:avLst/>
          </a:prstGeom>
          <a:noFill/>
        </p:spPr>
        <p:txBody>
          <a:bodyPr wrap="square" rtlCol="0">
            <a:spAutoFit/>
          </a:bodyPr>
          <a:lstStyle/>
          <a:p>
            <a:pPr>
              <a:lnSpc>
                <a:spcPts val="1500"/>
              </a:lnSpc>
            </a:pPr>
            <a:r>
              <a:rPr lang="en-US" altLang="ja-JP" sz="1600" dirty="0">
                <a:latin typeface="Calibri" panose="020F0502020204030204" pitchFamily="34" charset="0"/>
                <a:cs typeface="Calibri" panose="020F0502020204030204" pitchFamily="34" charset="0"/>
              </a:rPr>
              <a:t>Automatic estimation of debris volume</a:t>
            </a:r>
          </a:p>
        </p:txBody>
      </p:sp>
      <p:cxnSp>
        <p:nvCxnSpPr>
          <p:cNvPr id="57" name="直線矢印コネクタ 56"/>
          <p:cNvCxnSpPr/>
          <p:nvPr/>
        </p:nvCxnSpPr>
        <p:spPr>
          <a:xfrm flipV="1">
            <a:off x="2945973" y="5184621"/>
            <a:ext cx="398459" cy="1"/>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V="1">
            <a:off x="5183204" y="5154545"/>
            <a:ext cx="398459" cy="1"/>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H="1">
            <a:off x="4245171" y="5013818"/>
            <a:ext cx="1" cy="31694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50" name="Picture 2" descr="https://www.yachiyo-eng.co.jp/government/1.jp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529656" y="2452175"/>
            <a:ext cx="887344" cy="1717602"/>
          </a:xfrm>
          <a:prstGeom prst="rect">
            <a:avLst/>
          </a:prstGeom>
          <a:noFill/>
          <a:extLst>
            <a:ext uri="{909E8E84-426E-40DD-AFC4-6F175D3DCCD1}">
              <a14:hiddenFill xmlns:a14="http://schemas.microsoft.com/office/drawing/2010/main">
                <a:solidFill>
                  <a:srgbClr val="FFFFFF"/>
                </a:solidFill>
              </a14:hiddenFill>
            </a:ext>
          </a:extLst>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44455644"/>
      </p:ext>
    </p:extLst>
  </p:cSld>
  <p:clrMapOvr>
    <a:masterClrMapping/>
  </p:clrMapOvr>
  <mc:AlternateContent xmlns:mc="http://schemas.openxmlformats.org/markup-compatibility/2006" xmlns:p14="http://schemas.microsoft.com/office/powerpoint/2010/main">
    <mc:Choice Requires="p14">
      <p:transition spd="slow" p14:dur="2000" advTm="38193"/>
    </mc:Choice>
    <mc:Fallback xmlns="">
      <p:transition spd="slow" advTm="38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p:txBody>
          <a:bodyPr/>
          <a:lstStyle/>
          <a:p>
            <a:fld id="{61254AC7-F910-4E93-BE53-D744E3912F08}" type="slidenum">
              <a:rPr lang="ja-JP" altLang="en-US" smtClean="0"/>
              <a:pPr/>
              <a:t>5</a:t>
            </a:fld>
            <a:endParaRPr lang="ja-JP" altLang="en-US" dirty="0"/>
          </a:p>
        </p:txBody>
      </p:sp>
      <p:sp>
        <p:nvSpPr>
          <p:cNvPr id="26" name="Shape 78"/>
          <p:cNvSpPr/>
          <p:nvPr/>
        </p:nvSpPr>
        <p:spPr>
          <a:xfrm>
            <a:off x="561000" y="257318"/>
            <a:ext cx="6264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2. What is “RIAD” system ?</a:t>
            </a:r>
          </a:p>
        </p:txBody>
      </p:sp>
      <p:sp>
        <p:nvSpPr>
          <p:cNvPr id="8" name="正方形/長方形 7"/>
          <p:cNvSpPr/>
          <p:nvPr/>
        </p:nvSpPr>
        <p:spPr>
          <a:xfrm>
            <a:off x="5474426" y="1875160"/>
            <a:ext cx="3980027" cy="1798163"/>
          </a:xfrm>
          <a:prstGeom prst="rect">
            <a:avLst/>
          </a:prstGeom>
          <a:gradFill flip="none" rotWithShape="1">
            <a:gsLst>
              <a:gs pos="41000">
                <a:srgbClr val="FEFEFE"/>
              </a:gs>
              <a:gs pos="0">
                <a:srgbClr val="FEFEFE"/>
              </a:gs>
              <a:gs pos="100000">
                <a:srgbClr val="3AA3E4">
                  <a:lumMod val="20000"/>
                  <a:lumOff val="8000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EFEFE"/>
              </a:solidFill>
              <a:effectLst/>
              <a:uLnTx/>
              <a:uFillTx/>
              <a:latin typeface="Calibri" panose="020F0502020204030204" pitchFamily="34" charset="0"/>
              <a:ea typeface="Meiryo UI"/>
              <a:cs typeface="Calibri" panose="020F0502020204030204" pitchFamily="34" charset="0"/>
            </a:endParaRPr>
          </a:p>
        </p:txBody>
      </p:sp>
      <p:sp>
        <p:nvSpPr>
          <p:cNvPr id="9" name="正方形/長方形 8"/>
          <p:cNvSpPr/>
          <p:nvPr/>
        </p:nvSpPr>
        <p:spPr>
          <a:xfrm>
            <a:off x="431857" y="1875160"/>
            <a:ext cx="3980027" cy="1798163"/>
          </a:xfrm>
          <a:prstGeom prst="rect">
            <a:avLst/>
          </a:prstGeom>
          <a:gradFill flip="none" rotWithShape="1">
            <a:gsLst>
              <a:gs pos="41000">
                <a:srgbClr val="FEFEFE"/>
              </a:gs>
              <a:gs pos="0">
                <a:srgbClr val="FEFEFE"/>
              </a:gs>
              <a:gs pos="100000">
                <a:srgbClr val="DBFFC9"/>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EFEFE"/>
              </a:solidFill>
              <a:effectLst/>
              <a:uLnTx/>
              <a:uFillTx/>
              <a:latin typeface="Calibri" panose="020F0502020204030204" pitchFamily="34" charset="0"/>
              <a:ea typeface="Meiryo UI"/>
              <a:cs typeface="Calibri" panose="020F0502020204030204" pitchFamily="34" charset="0"/>
            </a:endParaRPr>
          </a:p>
        </p:txBody>
      </p:sp>
      <p:sp>
        <p:nvSpPr>
          <p:cNvPr id="10" name="テキスト ボックス 9"/>
          <p:cNvSpPr txBox="1"/>
          <p:nvPr/>
        </p:nvSpPr>
        <p:spPr>
          <a:xfrm>
            <a:off x="441223" y="1960544"/>
            <a:ext cx="4113223" cy="646331"/>
          </a:xfrm>
          <a:prstGeom prst="rect">
            <a:avLst/>
          </a:prstGeom>
          <a:noFill/>
        </p:spPr>
        <p:txBody>
          <a:bodyPr wrap="square" rtlCol="0">
            <a:spAutoFit/>
          </a:bodyPr>
          <a:lstStyle/>
          <a:p>
            <a:pPr defTabSz="914400"/>
            <a:r>
              <a:rPr kumimoji="1" lang="en-US" altLang="ja-JP" dirty="0">
                <a:solidFill>
                  <a:srgbClr val="333333"/>
                </a:solidFill>
                <a:latin typeface="Calibri" panose="020F0502020204030204" pitchFamily="34" charset="0"/>
                <a:ea typeface="Meiryo UI"/>
                <a:cs typeface="Calibri" panose="020F0502020204030204" pitchFamily="34" charset="0"/>
              </a:rPr>
              <a:t>Tokyo Univ. of Science</a:t>
            </a:r>
            <a:r>
              <a:rPr kumimoji="1" lang="ja-JP" altLang="en-US" dirty="0">
                <a:solidFill>
                  <a:srgbClr val="333333"/>
                </a:solidFill>
                <a:latin typeface="Calibri" panose="020F0502020204030204" pitchFamily="34" charset="0"/>
                <a:ea typeface="Meiryo UI"/>
                <a:cs typeface="Calibri" panose="020F0502020204030204" pitchFamily="34" charset="0"/>
              </a:rPr>
              <a:t>   </a:t>
            </a:r>
            <a:r>
              <a:rPr kumimoji="1" lang="en-US" altLang="ja-JP" dirty="0">
                <a:solidFill>
                  <a:srgbClr val="333333"/>
                </a:solidFill>
                <a:latin typeface="Calibri" panose="020F0502020204030204" pitchFamily="34" charset="0"/>
                <a:ea typeface="Meiryo UI"/>
                <a:cs typeface="Calibri" panose="020F0502020204030204" pitchFamily="34" charset="0"/>
              </a:rPr>
              <a:t>Prof. Nihei</a:t>
            </a:r>
          </a:p>
          <a:p>
            <a:pPr defTabSz="914400"/>
            <a:r>
              <a:rPr kumimoji="1" lang="en-US" altLang="ja-JP" dirty="0">
                <a:solidFill>
                  <a:srgbClr val="333333"/>
                </a:solidFill>
                <a:latin typeface="Calibri" panose="020F0502020204030204" pitchFamily="34" charset="0"/>
                <a:ea typeface="Meiryo UI"/>
                <a:cs typeface="Calibri" panose="020F0502020204030204" pitchFamily="34" charset="0"/>
              </a:rPr>
              <a:t>Ehime Univ.</a:t>
            </a:r>
            <a:r>
              <a:rPr kumimoji="1" lang="ja-JP" altLang="en-US" dirty="0">
                <a:solidFill>
                  <a:srgbClr val="333333"/>
                </a:solidFill>
                <a:latin typeface="Calibri" panose="020F0502020204030204" pitchFamily="34" charset="0"/>
                <a:ea typeface="Meiryo UI"/>
                <a:cs typeface="Calibri" panose="020F0502020204030204" pitchFamily="34" charset="0"/>
              </a:rPr>
              <a:t>　  </a:t>
            </a:r>
            <a:r>
              <a:rPr kumimoji="1" lang="en-US" altLang="ja-JP" dirty="0">
                <a:solidFill>
                  <a:srgbClr val="333333"/>
                </a:solidFill>
                <a:latin typeface="Calibri" panose="020F0502020204030204" pitchFamily="34" charset="0"/>
                <a:ea typeface="Meiryo UI"/>
                <a:cs typeface="Calibri" panose="020F0502020204030204" pitchFamily="34" charset="0"/>
              </a:rPr>
              <a:t>Assoc. prof. </a:t>
            </a:r>
            <a:r>
              <a:rPr kumimoji="1" lang="en-US" altLang="ja-JP" dirty="0" err="1">
                <a:solidFill>
                  <a:srgbClr val="333333"/>
                </a:solidFill>
                <a:latin typeface="Calibri" panose="020F0502020204030204" pitchFamily="34" charset="0"/>
                <a:ea typeface="Meiryo UI"/>
                <a:cs typeface="Calibri" panose="020F0502020204030204" pitchFamily="34" charset="0"/>
              </a:rPr>
              <a:t>Kataoka</a:t>
            </a:r>
            <a:endParaRPr kumimoji="1" lang="ja-JP" altLang="en-US" dirty="0">
              <a:solidFill>
                <a:srgbClr val="333333"/>
              </a:solidFill>
              <a:latin typeface="Calibri" panose="020F0502020204030204" pitchFamily="34" charset="0"/>
              <a:ea typeface="Meiryo UI"/>
              <a:cs typeface="Calibri" panose="020F0502020204030204" pitchFamily="34" charset="0"/>
            </a:endParaRPr>
          </a:p>
        </p:txBody>
      </p:sp>
      <p:sp>
        <p:nvSpPr>
          <p:cNvPr id="11" name="テキスト ボックス 10"/>
          <p:cNvSpPr txBox="1"/>
          <p:nvPr/>
        </p:nvSpPr>
        <p:spPr>
          <a:xfrm>
            <a:off x="5986787" y="1847738"/>
            <a:ext cx="2902077" cy="923330"/>
          </a:xfrm>
          <a:prstGeom prst="rect">
            <a:avLst/>
          </a:prstGeom>
          <a:noFill/>
        </p:spPr>
        <p:txBody>
          <a:bodyPr wrap="none" rtlCol="0">
            <a:spAutoFit/>
          </a:bodyPr>
          <a:lstStyle/>
          <a:p>
            <a:pPr algn="ctr" defTabSz="914400"/>
            <a:r>
              <a:rPr kumimoji="1" lang="en-US" altLang="ja-JP" dirty="0" err="1">
                <a:solidFill>
                  <a:srgbClr val="333333"/>
                </a:solidFill>
                <a:latin typeface="Calibri" panose="020F0502020204030204" pitchFamily="34" charset="0"/>
                <a:ea typeface="Meiryo UI"/>
                <a:cs typeface="Calibri" panose="020F0502020204030204" pitchFamily="34" charset="0"/>
              </a:rPr>
              <a:t>Yachiyo</a:t>
            </a:r>
            <a:r>
              <a:rPr kumimoji="1" lang="en-US" altLang="ja-JP" dirty="0">
                <a:solidFill>
                  <a:srgbClr val="333333"/>
                </a:solidFill>
                <a:latin typeface="Calibri" panose="020F0502020204030204" pitchFamily="34" charset="0"/>
                <a:ea typeface="Meiryo UI"/>
                <a:cs typeface="Calibri" panose="020F0502020204030204" pitchFamily="34" charset="0"/>
              </a:rPr>
              <a:t> Engineering Co., Ltd.</a:t>
            </a:r>
          </a:p>
          <a:p>
            <a:pPr algn="ctr" defTabSz="914400"/>
            <a:r>
              <a:rPr kumimoji="1" lang="en-US" altLang="ja-JP" dirty="0">
                <a:solidFill>
                  <a:srgbClr val="333333"/>
                </a:solidFill>
                <a:latin typeface="Calibri" panose="020F0502020204030204" pitchFamily="34" charset="0"/>
                <a:ea typeface="Meiryo UI"/>
                <a:cs typeface="Calibri" panose="020F0502020204030204" pitchFamily="34" charset="0"/>
              </a:rPr>
              <a:t>Environmental Planning Dep.</a:t>
            </a:r>
          </a:p>
          <a:p>
            <a:pPr algn="ctr" defTabSz="914400"/>
            <a:r>
              <a:rPr kumimoji="1" lang="en-US" altLang="ja-JP" dirty="0">
                <a:solidFill>
                  <a:srgbClr val="333333"/>
                </a:solidFill>
                <a:latin typeface="Calibri" panose="020F0502020204030204" pitchFamily="34" charset="0"/>
                <a:ea typeface="Meiryo UI"/>
                <a:cs typeface="Calibri" panose="020F0502020204030204" pitchFamily="34" charset="0"/>
              </a:rPr>
              <a:t> Consulting Headquarters</a:t>
            </a:r>
            <a:endParaRPr kumimoji="1" lang="ja-JP" altLang="en-US" dirty="0">
              <a:solidFill>
                <a:srgbClr val="333333"/>
              </a:solidFill>
              <a:latin typeface="Calibri" panose="020F0502020204030204" pitchFamily="34" charset="0"/>
              <a:ea typeface="Meiryo UI"/>
              <a:cs typeface="Calibri" panose="020F0502020204030204" pitchFamily="34" charset="0"/>
            </a:endParaRPr>
          </a:p>
        </p:txBody>
      </p:sp>
      <p:sp>
        <p:nvSpPr>
          <p:cNvPr id="12" name="テキスト ボックス 11"/>
          <p:cNvSpPr txBox="1"/>
          <p:nvPr/>
        </p:nvSpPr>
        <p:spPr>
          <a:xfrm>
            <a:off x="431857" y="1443548"/>
            <a:ext cx="3980027" cy="400110"/>
          </a:xfrm>
          <a:prstGeom prst="rect">
            <a:avLst/>
          </a:prstGeom>
          <a:solidFill>
            <a:srgbClr val="336600"/>
          </a:solidFill>
        </p:spPr>
        <p:txBody>
          <a:bodyPr wrap="square" rtlCol="0">
            <a:spAutoFit/>
          </a:bodyPr>
          <a:lstStyle/>
          <a:p>
            <a:pPr algn="ctr" defTabSz="914400"/>
            <a:r>
              <a:rPr kumimoji="1" lang="en-US" altLang="ja-JP" sz="2000" b="1" dirty="0">
                <a:solidFill>
                  <a:srgbClr val="FEFEFE"/>
                </a:solidFill>
                <a:latin typeface="Calibri" panose="020F0502020204030204" pitchFamily="34" charset="0"/>
                <a:ea typeface="Meiryo UI"/>
                <a:cs typeface="Calibri" panose="020F0502020204030204" pitchFamily="34" charset="0"/>
              </a:rPr>
              <a:t>Developer</a:t>
            </a:r>
            <a:endParaRPr kumimoji="1" lang="ja-JP" altLang="en-US" sz="2000" b="1" dirty="0">
              <a:solidFill>
                <a:srgbClr val="FEFEFE"/>
              </a:solidFill>
              <a:latin typeface="Calibri" panose="020F0502020204030204" pitchFamily="34" charset="0"/>
              <a:ea typeface="Meiryo UI"/>
              <a:cs typeface="Calibri" panose="020F0502020204030204" pitchFamily="34" charset="0"/>
            </a:endParaRPr>
          </a:p>
        </p:txBody>
      </p:sp>
      <p:sp>
        <p:nvSpPr>
          <p:cNvPr id="13" name="テキスト ボックス 12"/>
          <p:cNvSpPr txBox="1"/>
          <p:nvPr/>
        </p:nvSpPr>
        <p:spPr>
          <a:xfrm>
            <a:off x="5474425" y="1442615"/>
            <a:ext cx="3980027" cy="400110"/>
          </a:xfrm>
          <a:prstGeom prst="rect">
            <a:avLst/>
          </a:prstGeom>
          <a:solidFill>
            <a:srgbClr val="3294DD">
              <a:lumMod val="50000"/>
              <a:alpha val="99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000" b="1" kern="0" dirty="0">
                <a:solidFill>
                  <a:srgbClr val="FEFEFE"/>
                </a:solidFill>
                <a:latin typeface="Calibri" panose="020F0502020204030204" pitchFamily="34" charset="0"/>
                <a:ea typeface="Meiryo UI"/>
                <a:cs typeface="Calibri" panose="020F0502020204030204" pitchFamily="34" charset="0"/>
              </a:rPr>
              <a:t>Systematization</a:t>
            </a:r>
            <a:endParaRPr kumimoji="1" lang="ja-JP" altLang="en-US" sz="2000" b="1" i="0" u="none" strike="noStrike" kern="0" cap="none" spc="0" normalizeH="0" baseline="0" noProof="0" dirty="0">
              <a:ln>
                <a:noFill/>
              </a:ln>
              <a:solidFill>
                <a:srgbClr val="FEFEFE"/>
              </a:solidFill>
              <a:effectLst/>
              <a:uLnTx/>
              <a:uFillTx/>
              <a:latin typeface="Calibri" panose="020F0502020204030204" pitchFamily="34" charset="0"/>
              <a:ea typeface="Meiryo UI"/>
              <a:cs typeface="Calibri" panose="020F0502020204030204" pitchFamily="34" charset="0"/>
            </a:endParaRPr>
          </a:p>
        </p:txBody>
      </p:sp>
      <p:grpSp>
        <p:nvGrpSpPr>
          <p:cNvPr id="14" name="グループ化 13"/>
          <p:cNvGrpSpPr/>
          <p:nvPr/>
        </p:nvGrpSpPr>
        <p:grpSpPr>
          <a:xfrm>
            <a:off x="7993335" y="2849853"/>
            <a:ext cx="1407330" cy="1239991"/>
            <a:chOff x="1569000" y="5445000"/>
            <a:chExt cx="1163126" cy="1024824"/>
          </a:xfrm>
        </p:grpSpPr>
        <p:pic>
          <p:nvPicPr>
            <p:cNvPr id="15" name="図 14"/>
            <p:cNvPicPr/>
            <p:nvPr/>
          </p:nvPicPr>
          <p:blipFill>
            <a:blip r:embed="rId5" cstate="print">
              <a:extLst>
                <a:ext uri="{28A0092B-C50C-407E-A947-70E740481C1C}">
                  <a14:useLocalDpi xmlns:a14="http://schemas.microsoft.com/office/drawing/2010/main"/>
                </a:ext>
              </a:extLst>
            </a:blip>
            <a:stretch>
              <a:fillRect/>
            </a:stretch>
          </p:blipFill>
          <p:spPr>
            <a:xfrm>
              <a:off x="1653583" y="5445000"/>
              <a:ext cx="993960" cy="616255"/>
            </a:xfrm>
            <a:prstGeom prst="rect">
              <a:avLst/>
            </a:prstGeom>
          </p:spPr>
        </p:pic>
        <p:pic>
          <p:nvPicPr>
            <p:cNvPr id="16" name="図 15"/>
            <p:cNvPicPr/>
            <p:nvPr/>
          </p:nvPicPr>
          <p:blipFill>
            <a:blip r:embed="rId6" cstate="print">
              <a:extLst>
                <a:ext uri="{28A0092B-C50C-407E-A947-70E740481C1C}">
                  <a14:useLocalDpi xmlns:a14="http://schemas.microsoft.com/office/drawing/2010/main"/>
                </a:ext>
              </a:extLst>
            </a:blip>
            <a:stretch>
              <a:fillRect/>
            </a:stretch>
          </p:blipFill>
          <p:spPr>
            <a:xfrm>
              <a:off x="1569000" y="6092066"/>
              <a:ext cx="1163126" cy="377758"/>
            </a:xfrm>
            <a:prstGeom prst="rect">
              <a:avLst/>
            </a:prstGeom>
          </p:spPr>
        </p:pic>
      </p:grpSp>
      <p:pic>
        <p:nvPicPr>
          <p:cNvPr id="17" name="Picture 4" descr="東京理科大学野田キャンパス【一人暮らし徹底比較】不動産会社はここが ..."/>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22446" y="2722042"/>
            <a:ext cx="2244826" cy="1495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企業情報｜八千代エンジニヤリング株式会社"/>
          <p:cNvPicPr>
            <a:picLocks noChangeAspect="1" noChangeArrowheads="1"/>
          </p:cNvPicPr>
          <p:nvPr/>
        </p:nvPicPr>
        <p:blipFill rotWithShape="1">
          <a:blip r:embed="rId8">
            <a:extLst>
              <a:ext uri="{28A0092B-C50C-407E-A947-70E740481C1C}">
                <a14:useLocalDpi xmlns:a14="http://schemas.microsoft.com/office/drawing/2010/main"/>
              </a:ext>
            </a:extLst>
          </a:blip>
          <a:srcRect l="15428"/>
          <a:stretch/>
        </p:blipFill>
        <p:spPr bwMode="auto">
          <a:xfrm>
            <a:off x="5706446" y="2739908"/>
            <a:ext cx="2244826" cy="1480299"/>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345000" y="4254937"/>
            <a:ext cx="4968000" cy="707886"/>
          </a:xfrm>
          <a:prstGeom prst="rect">
            <a:avLst/>
          </a:prstGeom>
          <a:noFill/>
        </p:spPr>
        <p:txBody>
          <a:bodyPr wrap="square" rtlCol="0">
            <a:spAutoFit/>
          </a:bodyPr>
          <a:lstStyle/>
          <a:p>
            <a:pPr defTabSz="914400"/>
            <a:r>
              <a:rPr kumimoji="1" lang="ja-JP" altLang="en-US" sz="2000" dirty="0">
                <a:solidFill>
                  <a:srgbClr val="333333"/>
                </a:solidFill>
                <a:latin typeface="Calibri" panose="020F0502020204030204" pitchFamily="34" charset="0"/>
                <a:ea typeface="Meiryo UI"/>
                <a:cs typeface="Calibri" panose="020F0502020204030204" pitchFamily="34" charset="0"/>
              </a:rPr>
              <a:t>■</a:t>
            </a:r>
            <a:r>
              <a:rPr kumimoji="1" lang="en-US" altLang="ja-JP" sz="2000" dirty="0">
                <a:solidFill>
                  <a:srgbClr val="333333"/>
                </a:solidFill>
                <a:latin typeface="Calibri" panose="020F0502020204030204" pitchFamily="34" charset="0"/>
                <a:ea typeface="Meiryo UI"/>
                <a:cs typeface="Calibri" panose="020F0502020204030204" pitchFamily="34" charset="0"/>
              </a:rPr>
              <a:t>Develop automated way to identify riverine   </a:t>
            </a:r>
          </a:p>
          <a:p>
            <a:pPr defTabSz="914400"/>
            <a:r>
              <a:rPr lang="en-US" altLang="ja-JP" sz="2000" dirty="0">
                <a:solidFill>
                  <a:srgbClr val="333333"/>
                </a:solidFill>
                <a:latin typeface="Calibri" panose="020F0502020204030204" pitchFamily="34" charset="0"/>
                <a:ea typeface="Meiryo UI"/>
                <a:cs typeface="Calibri" panose="020F0502020204030204" pitchFamily="34" charset="0"/>
              </a:rPr>
              <a:t>    </a:t>
            </a:r>
            <a:r>
              <a:rPr kumimoji="1" lang="en-US" altLang="ja-JP" sz="2000" dirty="0">
                <a:solidFill>
                  <a:srgbClr val="333333"/>
                </a:solidFill>
                <a:latin typeface="Calibri" panose="020F0502020204030204" pitchFamily="34" charset="0"/>
                <a:ea typeface="Meiryo UI"/>
                <a:cs typeface="Calibri" panose="020F0502020204030204" pitchFamily="34" charset="0"/>
              </a:rPr>
              <a:t>debris</a:t>
            </a:r>
            <a:r>
              <a:rPr kumimoji="1" lang="ja-JP" altLang="en-US" sz="1400" dirty="0">
                <a:solidFill>
                  <a:srgbClr val="333333"/>
                </a:solidFill>
                <a:latin typeface="Calibri" panose="020F0502020204030204" pitchFamily="34" charset="0"/>
                <a:ea typeface="Meiryo UI"/>
                <a:cs typeface="Calibri" panose="020F0502020204030204" pitchFamily="34" charset="0"/>
              </a:rPr>
              <a:t>（</a:t>
            </a:r>
            <a:r>
              <a:rPr kumimoji="1" lang="en-US" altLang="ja-JP" sz="1400" dirty="0">
                <a:solidFill>
                  <a:srgbClr val="333333"/>
                </a:solidFill>
                <a:latin typeface="Calibri" panose="020F0502020204030204" pitchFamily="34" charset="0"/>
                <a:ea typeface="Meiryo UI"/>
                <a:cs typeface="Calibri" panose="020F0502020204030204" pitchFamily="34" charset="0"/>
              </a:rPr>
              <a:t>River Image Analysis for Debris transport</a:t>
            </a:r>
            <a:r>
              <a:rPr kumimoji="1" lang="ja-JP" altLang="en-US" sz="1400" dirty="0">
                <a:solidFill>
                  <a:srgbClr val="333333"/>
                </a:solidFill>
                <a:latin typeface="Calibri" panose="020F0502020204030204" pitchFamily="34" charset="0"/>
                <a:ea typeface="Meiryo UI"/>
                <a:cs typeface="Calibri" panose="020F0502020204030204" pitchFamily="34" charset="0"/>
              </a:rPr>
              <a:t>）</a:t>
            </a:r>
          </a:p>
        </p:txBody>
      </p:sp>
      <p:sp>
        <p:nvSpPr>
          <p:cNvPr id="20" name="テキスト ボックス 19"/>
          <p:cNvSpPr txBox="1"/>
          <p:nvPr/>
        </p:nvSpPr>
        <p:spPr>
          <a:xfrm>
            <a:off x="336209" y="4986752"/>
            <a:ext cx="5480791" cy="400110"/>
          </a:xfrm>
          <a:prstGeom prst="rect">
            <a:avLst/>
          </a:prstGeom>
          <a:noFill/>
        </p:spPr>
        <p:txBody>
          <a:bodyPr wrap="square" rtlCol="0">
            <a:spAutoFit/>
          </a:bodyPr>
          <a:lstStyle/>
          <a:p>
            <a:pPr defTabSz="914400"/>
            <a:r>
              <a:rPr kumimoji="1" lang="ja-JP" altLang="en-US" sz="2000" dirty="0">
                <a:solidFill>
                  <a:srgbClr val="333333"/>
                </a:solidFill>
                <a:latin typeface="Calibri" panose="020F0502020204030204" pitchFamily="34" charset="0"/>
                <a:ea typeface="Meiryo UI"/>
                <a:cs typeface="Calibri" panose="020F0502020204030204" pitchFamily="34" charset="0"/>
              </a:rPr>
              <a:t>■</a:t>
            </a:r>
            <a:r>
              <a:rPr kumimoji="1" lang="en-US" altLang="ja-JP" sz="2000" dirty="0">
                <a:solidFill>
                  <a:srgbClr val="333333"/>
                </a:solidFill>
                <a:latin typeface="Calibri" panose="020F0502020204030204" pitchFamily="34" charset="0"/>
                <a:ea typeface="Meiryo UI"/>
                <a:cs typeface="Calibri" panose="020F0502020204030204" pitchFamily="34" charset="0"/>
              </a:rPr>
              <a:t>Global technology publication   (Journal, etc...</a:t>
            </a:r>
            <a:r>
              <a:rPr kumimoji="1" lang="ja-JP" altLang="en-US" sz="2000" dirty="0">
                <a:solidFill>
                  <a:srgbClr val="333333"/>
                </a:solidFill>
                <a:latin typeface="Calibri" panose="020F0502020204030204" pitchFamily="34" charset="0"/>
                <a:ea typeface="Meiryo UI"/>
                <a:cs typeface="Calibri" panose="020F0502020204030204" pitchFamily="34" charset="0"/>
              </a:rPr>
              <a:t>）</a:t>
            </a:r>
          </a:p>
        </p:txBody>
      </p:sp>
      <p:sp>
        <p:nvSpPr>
          <p:cNvPr id="21" name="テキスト ボックス 20"/>
          <p:cNvSpPr txBox="1"/>
          <p:nvPr/>
        </p:nvSpPr>
        <p:spPr>
          <a:xfrm>
            <a:off x="5626324" y="4254937"/>
            <a:ext cx="2633285" cy="400110"/>
          </a:xfrm>
          <a:prstGeom prst="rect">
            <a:avLst/>
          </a:prstGeom>
          <a:noFill/>
        </p:spPr>
        <p:txBody>
          <a:bodyPr wrap="none" rtlCol="0">
            <a:spAutoFit/>
          </a:bodyPr>
          <a:lstStyle/>
          <a:p>
            <a:pPr defTabSz="914400"/>
            <a:r>
              <a:rPr kumimoji="1" lang="ja-JP" altLang="en-US" sz="2000" dirty="0">
                <a:solidFill>
                  <a:srgbClr val="333333"/>
                </a:solidFill>
                <a:latin typeface="Calibri" panose="020F0502020204030204" pitchFamily="34" charset="0"/>
                <a:ea typeface="Meiryo UI"/>
                <a:cs typeface="Calibri" panose="020F0502020204030204" pitchFamily="34" charset="0"/>
              </a:rPr>
              <a:t>■</a:t>
            </a:r>
            <a:r>
              <a:rPr kumimoji="1" lang="en-US" altLang="ja-JP" sz="2000" dirty="0">
                <a:solidFill>
                  <a:srgbClr val="333333"/>
                </a:solidFill>
                <a:latin typeface="Calibri" panose="020F0502020204030204" pitchFamily="34" charset="0"/>
                <a:ea typeface="Meiryo UI"/>
                <a:cs typeface="Calibri" panose="020F0502020204030204" pitchFamily="34" charset="0"/>
              </a:rPr>
              <a:t>RIAD</a:t>
            </a:r>
            <a:r>
              <a:rPr kumimoji="1" lang="ja-JP" altLang="en-US" sz="2000" dirty="0">
                <a:solidFill>
                  <a:srgbClr val="333333"/>
                </a:solidFill>
                <a:latin typeface="Calibri" panose="020F0502020204030204" pitchFamily="34" charset="0"/>
                <a:ea typeface="Meiryo UI"/>
                <a:cs typeface="Calibri" panose="020F0502020204030204" pitchFamily="34" charset="0"/>
              </a:rPr>
              <a:t> </a:t>
            </a:r>
            <a:r>
              <a:rPr kumimoji="1" lang="en-US" altLang="ja-JP" sz="2000" dirty="0">
                <a:solidFill>
                  <a:srgbClr val="333333"/>
                </a:solidFill>
                <a:latin typeface="Calibri" panose="020F0502020204030204" pitchFamily="34" charset="0"/>
                <a:ea typeface="Meiryo UI"/>
                <a:cs typeface="Calibri" panose="020F0502020204030204" pitchFamily="34" charset="0"/>
              </a:rPr>
              <a:t>systematization</a:t>
            </a:r>
            <a:endParaRPr kumimoji="1" lang="ja-JP" altLang="en-US" sz="2000" dirty="0">
              <a:solidFill>
                <a:srgbClr val="333333"/>
              </a:solidFill>
              <a:latin typeface="Calibri" panose="020F0502020204030204" pitchFamily="34" charset="0"/>
              <a:ea typeface="Meiryo UI"/>
              <a:cs typeface="Calibri" panose="020F0502020204030204" pitchFamily="34" charset="0"/>
            </a:endParaRPr>
          </a:p>
        </p:txBody>
      </p:sp>
      <p:sp>
        <p:nvSpPr>
          <p:cNvPr id="22" name="テキスト ボックス 21"/>
          <p:cNvSpPr txBox="1"/>
          <p:nvPr/>
        </p:nvSpPr>
        <p:spPr>
          <a:xfrm>
            <a:off x="5626324" y="4617922"/>
            <a:ext cx="2902205" cy="707886"/>
          </a:xfrm>
          <a:prstGeom prst="rect">
            <a:avLst/>
          </a:prstGeom>
          <a:noFill/>
        </p:spPr>
        <p:txBody>
          <a:bodyPr wrap="none" rtlCol="0">
            <a:spAutoFit/>
          </a:bodyPr>
          <a:lstStyle/>
          <a:p>
            <a:pPr defTabSz="914400"/>
            <a:r>
              <a:rPr kumimoji="1" lang="ja-JP" altLang="en-US" sz="2000" dirty="0">
                <a:solidFill>
                  <a:srgbClr val="333333"/>
                </a:solidFill>
                <a:latin typeface="Calibri" panose="020F0502020204030204" pitchFamily="34" charset="0"/>
                <a:ea typeface="Meiryo UI"/>
                <a:cs typeface="Calibri" panose="020F0502020204030204" pitchFamily="34" charset="0"/>
              </a:rPr>
              <a:t>■</a:t>
            </a:r>
            <a:r>
              <a:rPr kumimoji="1" lang="en-US" altLang="ja-JP" sz="2000" dirty="0">
                <a:solidFill>
                  <a:srgbClr val="333333"/>
                </a:solidFill>
                <a:latin typeface="Calibri" panose="020F0502020204030204" pitchFamily="34" charset="0"/>
                <a:ea typeface="Meiryo UI"/>
                <a:cs typeface="Calibri" panose="020F0502020204030204" pitchFamily="34" charset="0"/>
              </a:rPr>
              <a:t>RIAD</a:t>
            </a:r>
            <a:r>
              <a:rPr kumimoji="1" lang="ja-JP" altLang="en-US" sz="2000" dirty="0">
                <a:solidFill>
                  <a:srgbClr val="333333"/>
                </a:solidFill>
                <a:latin typeface="Calibri" panose="020F0502020204030204" pitchFamily="34" charset="0"/>
                <a:ea typeface="Meiryo UI"/>
                <a:cs typeface="Calibri" panose="020F0502020204030204" pitchFamily="34" charset="0"/>
              </a:rPr>
              <a:t> </a:t>
            </a:r>
            <a:r>
              <a:rPr kumimoji="1" lang="en-US" altLang="ja-JP" sz="2000" dirty="0">
                <a:solidFill>
                  <a:srgbClr val="333333"/>
                </a:solidFill>
                <a:latin typeface="Calibri" panose="020F0502020204030204" pitchFamily="34" charset="0"/>
                <a:ea typeface="Meiryo UI"/>
                <a:cs typeface="Calibri" panose="020F0502020204030204" pitchFamily="34" charset="0"/>
              </a:rPr>
              <a:t>promotion, </a:t>
            </a:r>
          </a:p>
          <a:p>
            <a:pPr defTabSz="914400"/>
            <a:r>
              <a:rPr kumimoji="1" lang="en-US" altLang="ja-JP" sz="2000" dirty="0">
                <a:solidFill>
                  <a:srgbClr val="333333"/>
                </a:solidFill>
                <a:latin typeface="Calibri" panose="020F0502020204030204" pitchFamily="34" charset="0"/>
                <a:ea typeface="Meiryo UI"/>
                <a:cs typeface="Calibri" panose="020F0502020204030204" pitchFamily="34" charset="0"/>
              </a:rPr>
              <a:t>   Societal implementation</a:t>
            </a:r>
            <a:endParaRPr kumimoji="1" lang="ja-JP" altLang="en-US" sz="2000" dirty="0">
              <a:solidFill>
                <a:srgbClr val="333333"/>
              </a:solidFill>
              <a:latin typeface="Calibri" panose="020F0502020204030204" pitchFamily="34" charset="0"/>
              <a:ea typeface="Meiryo UI"/>
              <a:cs typeface="Calibri" panose="020F0502020204030204" pitchFamily="34" charset="0"/>
            </a:endParaRPr>
          </a:p>
        </p:txBody>
      </p:sp>
      <p:sp>
        <p:nvSpPr>
          <p:cNvPr id="23" name="テキスト ボックス 22"/>
          <p:cNvSpPr txBox="1"/>
          <p:nvPr/>
        </p:nvSpPr>
        <p:spPr>
          <a:xfrm>
            <a:off x="5723210" y="5487066"/>
            <a:ext cx="2605009" cy="646331"/>
          </a:xfrm>
          <a:prstGeom prst="rect">
            <a:avLst/>
          </a:prstGeom>
          <a:noFill/>
        </p:spPr>
        <p:txBody>
          <a:bodyPr wrap="none" rtlCol="0">
            <a:spAutoFit/>
          </a:bodyPr>
          <a:lstStyle/>
          <a:p>
            <a:pPr defTabSz="914400"/>
            <a:r>
              <a:rPr kumimoji="1" lang="en-US" altLang="ja-JP" b="1" dirty="0">
                <a:solidFill>
                  <a:srgbClr val="333333"/>
                </a:solidFill>
                <a:latin typeface="Calibri" panose="020F0502020204030204" pitchFamily="34" charset="0"/>
                <a:ea typeface="Meiryo UI"/>
                <a:cs typeface="Calibri" panose="020F0502020204030204" pitchFamily="34" charset="0"/>
              </a:rPr>
              <a:t>Realizing user demand &amp; </a:t>
            </a:r>
          </a:p>
          <a:p>
            <a:pPr defTabSz="914400"/>
            <a:r>
              <a:rPr kumimoji="1" lang="en-US" altLang="ja-JP" b="1" dirty="0">
                <a:solidFill>
                  <a:srgbClr val="333333"/>
                </a:solidFill>
                <a:latin typeface="Calibri" panose="020F0502020204030204" pitchFamily="34" charset="0"/>
                <a:ea typeface="Meiryo UI"/>
                <a:cs typeface="Calibri" panose="020F0502020204030204" pitchFamily="34" charset="0"/>
              </a:rPr>
              <a:t>societal implementation</a:t>
            </a:r>
            <a:endParaRPr kumimoji="1" lang="ja-JP" altLang="en-US" b="1" dirty="0">
              <a:solidFill>
                <a:srgbClr val="333333"/>
              </a:solidFill>
              <a:latin typeface="Calibri" panose="020F0502020204030204" pitchFamily="34" charset="0"/>
              <a:ea typeface="Meiryo UI"/>
              <a:cs typeface="Calibri" panose="020F0502020204030204" pitchFamily="34" charset="0"/>
            </a:endParaRPr>
          </a:p>
        </p:txBody>
      </p:sp>
      <p:sp>
        <p:nvSpPr>
          <p:cNvPr id="24" name="テキスト ボックス 23"/>
          <p:cNvSpPr txBox="1"/>
          <p:nvPr/>
        </p:nvSpPr>
        <p:spPr>
          <a:xfrm>
            <a:off x="570631" y="5560927"/>
            <a:ext cx="4314722" cy="369332"/>
          </a:xfrm>
          <a:prstGeom prst="rect">
            <a:avLst/>
          </a:prstGeom>
          <a:noFill/>
        </p:spPr>
        <p:txBody>
          <a:bodyPr wrap="square" rtlCol="0">
            <a:spAutoFit/>
          </a:bodyPr>
          <a:lstStyle/>
          <a:p>
            <a:pPr defTabSz="914400"/>
            <a:r>
              <a:rPr kumimoji="1" lang="en-US" altLang="ja-JP" b="1" dirty="0">
                <a:solidFill>
                  <a:srgbClr val="333333"/>
                </a:solidFill>
                <a:latin typeface="Calibri" panose="020F0502020204030204" pitchFamily="34" charset="0"/>
                <a:ea typeface="Meiryo UI"/>
                <a:cs typeface="Calibri" panose="020F0502020204030204" pitchFamily="34" charset="0"/>
              </a:rPr>
              <a:t>Improve RIAD accuracy based on demand</a:t>
            </a:r>
            <a:endParaRPr kumimoji="1" lang="ja-JP" altLang="en-US" b="1" dirty="0">
              <a:solidFill>
                <a:srgbClr val="333333"/>
              </a:solidFill>
              <a:latin typeface="Calibri" panose="020F0502020204030204" pitchFamily="34" charset="0"/>
              <a:ea typeface="Meiryo UI"/>
              <a:cs typeface="Calibri" panose="020F0502020204030204" pitchFamily="34" charset="0"/>
            </a:endParaRPr>
          </a:p>
        </p:txBody>
      </p:sp>
      <p:sp>
        <p:nvSpPr>
          <p:cNvPr id="27" name="左右矢印 26"/>
          <p:cNvSpPr/>
          <p:nvPr/>
        </p:nvSpPr>
        <p:spPr>
          <a:xfrm>
            <a:off x="4758428" y="5526594"/>
            <a:ext cx="662500" cy="423427"/>
          </a:xfrm>
          <a:prstGeom prst="leftRightArrow">
            <a:avLst/>
          </a:prstGeom>
          <a:gradFill rotWithShape="1">
            <a:gsLst>
              <a:gs pos="0">
                <a:srgbClr val="333333">
                  <a:satMod val="103000"/>
                  <a:lumMod val="102000"/>
                  <a:tint val="94000"/>
                </a:srgbClr>
              </a:gs>
              <a:gs pos="50000">
                <a:srgbClr val="333333">
                  <a:satMod val="110000"/>
                  <a:lumMod val="100000"/>
                  <a:shade val="100000"/>
                </a:srgbClr>
              </a:gs>
              <a:gs pos="100000">
                <a:srgbClr val="33333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1" i="0" u="none" strike="noStrike" kern="0" cap="none" spc="0" normalizeH="0" baseline="0" noProof="0">
              <a:ln w="22225">
                <a:solidFill>
                  <a:srgbClr val="5E5F7B"/>
                </a:solidFill>
                <a:prstDash val="solid"/>
              </a:ln>
              <a:solidFill>
                <a:srgbClr val="5E5F7B">
                  <a:lumMod val="40000"/>
                  <a:lumOff val="60000"/>
                </a:srgbClr>
              </a:solidFill>
              <a:effectLst/>
              <a:uLnTx/>
              <a:uFillTx/>
              <a:latin typeface="Calibri" panose="020F0502020204030204" pitchFamily="34" charset="0"/>
              <a:ea typeface="Meiryo UI"/>
              <a:cs typeface="Calibri" panose="020F0502020204030204" pitchFamily="34" charset="0"/>
            </a:endParaRPr>
          </a:p>
        </p:txBody>
      </p:sp>
      <p:sp>
        <p:nvSpPr>
          <p:cNvPr id="28" name="テキスト ボックス 27"/>
          <p:cNvSpPr txBox="1"/>
          <p:nvPr/>
        </p:nvSpPr>
        <p:spPr>
          <a:xfrm>
            <a:off x="522447" y="5929638"/>
            <a:ext cx="8366418" cy="830997"/>
          </a:xfrm>
          <a:prstGeom prst="rect">
            <a:avLst/>
          </a:prstGeom>
          <a:noFill/>
        </p:spPr>
        <p:txBody>
          <a:bodyPr wrap="square" rtlCol="0">
            <a:spAutoFit/>
          </a:bodyPr>
          <a:lstStyle/>
          <a:p>
            <a:pPr defTabSz="914400"/>
            <a:r>
              <a:rPr kumimoji="1" lang="en-US" altLang="ja-JP" sz="2400" b="1" spc="50" dirty="0">
                <a:ln w="0"/>
                <a:solidFill>
                  <a:srgbClr val="E24E38"/>
                </a:solidFill>
                <a:effectLst>
                  <a:innerShdw blurRad="63500" dist="50800" dir="13500000">
                    <a:srgbClr val="000000">
                      <a:alpha val="50000"/>
                    </a:srgbClr>
                  </a:innerShdw>
                </a:effectLst>
                <a:latin typeface="Calibri" panose="020F0502020204030204" pitchFamily="34" charset="0"/>
                <a:ea typeface="Meiryo UI"/>
                <a:cs typeface="Calibri" panose="020F0502020204030204" pitchFamily="34" charset="0"/>
              </a:rPr>
              <a:t>Academia-Industry Cooperation &amp;</a:t>
            </a:r>
          </a:p>
          <a:p>
            <a:pPr defTabSz="914400"/>
            <a:r>
              <a:rPr kumimoji="1" lang="en-US" altLang="ja-JP" sz="2400" b="1" spc="50" dirty="0">
                <a:ln w="0"/>
                <a:solidFill>
                  <a:srgbClr val="E24E38"/>
                </a:solidFill>
                <a:effectLst>
                  <a:innerShdw blurRad="63500" dist="50800" dir="13500000">
                    <a:srgbClr val="000000">
                      <a:alpha val="50000"/>
                    </a:srgbClr>
                  </a:innerShdw>
                </a:effectLst>
                <a:latin typeface="Calibri" panose="020F0502020204030204" pitchFamily="34" charset="0"/>
                <a:ea typeface="Meiryo UI"/>
                <a:cs typeface="Calibri" panose="020F0502020204030204" pitchFamily="34" charset="0"/>
              </a:rPr>
              <a:t>                    Accelerate solving social issue on plastic</a:t>
            </a:r>
            <a:endParaRPr kumimoji="1" lang="ja-JP" altLang="en-US" sz="2400" b="1" spc="50" dirty="0">
              <a:ln w="0"/>
              <a:solidFill>
                <a:srgbClr val="E24E38"/>
              </a:solidFill>
              <a:effectLst>
                <a:innerShdw blurRad="63500" dist="50800" dir="13500000">
                  <a:srgbClr val="000000">
                    <a:alpha val="50000"/>
                  </a:srgbClr>
                </a:innerShdw>
              </a:effectLst>
              <a:latin typeface="Calibri" panose="020F0502020204030204" pitchFamily="34" charset="0"/>
              <a:ea typeface="Meiryo UI"/>
              <a:cs typeface="Calibri" panose="020F0502020204030204" pitchFamily="34" charset="0"/>
            </a:endParaRPr>
          </a:p>
        </p:txBody>
      </p:sp>
      <p:pic>
        <p:nvPicPr>
          <p:cNvPr id="29" name="Picture 8" descr="校旗・校章 | 大学のシンボル | 法人の概要 | 東京理科大学"/>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a:ext>
            </a:extLst>
          </a:blip>
          <a:srcRect l="20568" t="9582" r="20235" b="8527"/>
          <a:stretch/>
        </p:blipFill>
        <p:spPr bwMode="auto">
          <a:xfrm>
            <a:off x="2860474" y="2717553"/>
            <a:ext cx="1470930" cy="1470930"/>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256227" y="1025652"/>
            <a:ext cx="9649773" cy="461665"/>
          </a:xfrm>
          <a:prstGeom prst="rect">
            <a:avLst/>
          </a:prstGeom>
          <a:noFill/>
        </p:spPr>
        <p:txBody>
          <a:bodyPr wrap="square" rtlCol="0">
            <a:spAutoFit/>
          </a:bodyPr>
          <a:lstStyle/>
          <a:p>
            <a:pPr marL="76200">
              <a:spcAft>
                <a:spcPts val="1200"/>
              </a:spcAft>
            </a:pPr>
            <a:r>
              <a:rPr lang="en-US" altLang="ja-JP" sz="2400" b="1" dirty="0">
                <a:latin typeface="Calibri" panose="020F0502020204030204" pitchFamily="34" charset="0"/>
                <a:ea typeface="メイリオ" panose="020B0604030504040204" pitchFamily="50" charset="-128"/>
                <a:cs typeface="Calibri" panose="020F0502020204030204" pitchFamily="34" charset="0"/>
              </a:rPr>
              <a:t>RIAD Development system</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513832255"/>
      </p:ext>
    </p:extLst>
  </p:cSld>
  <p:clrMapOvr>
    <a:masterClrMapping/>
  </p:clrMapOvr>
  <mc:AlternateContent xmlns:mc="http://schemas.openxmlformats.org/markup-compatibility/2006" xmlns:p14="http://schemas.microsoft.com/office/powerpoint/2010/main">
    <mc:Choice Requires="p14">
      <p:transition spd="slow" p14:dur="2000" advTm="16278"/>
    </mc:Choice>
    <mc:Fallback xmlns="">
      <p:transition spd="slow" advTm="1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
          </p:nvPr>
        </p:nvSpPr>
        <p:spPr/>
        <p:txBody>
          <a:bodyPr/>
          <a:lstStyle/>
          <a:p>
            <a:fld id="{61254AC7-F910-4E93-BE53-D744E3912F08}" type="slidenum">
              <a:rPr lang="ja-JP" altLang="en-US" smtClean="0">
                <a:latin typeface="Calibri" panose="020F0502020204030204" pitchFamily="34" charset="0"/>
                <a:cs typeface="Calibri" panose="020F0502020204030204" pitchFamily="34" charset="0"/>
              </a:rPr>
              <a:pPr/>
              <a:t>6</a:t>
            </a:fld>
            <a:endParaRPr lang="ja-JP" altLang="en-US" dirty="0">
              <a:latin typeface="Calibri" panose="020F0502020204030204" pitchFamily="34" charset="0"/>
              <a:cs typeface="Calibri" panose="020F0502020204030204" pitchFamily="34" charset="0"/>
            </a:endParaRPr>
          </a:p>
        </p:txBody>
      </p:sp>
      <p:sp>
        <p:nvSpPr>
          <p:cNvPr id="18" name="スライド番号プレースホルダー 1"/>
          <p:cNvSpPr txBox="1">
            <a:spLocks/>
          </p:cNvSpPr>
          <p:nvPr/>
        </p:nvSpPr>
        <p:spPr>
          <a:xfrm>
            <a:off x="8771320" y="6230971"/>
            <a:ext cx="82046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4800" kern="1200">
                <a:solidFill>
                  <a:schemeClr val="bg1"/>
                </a:solidFill>
                <a:latin typeface="游ゴシック Medium" panose="020B0500000000000000" pitchFamily="50" charset="-128"/>
                <a:ea typeface="游ゴシック Medium" panose="020B0500000000000000" pitchFamily="50" charset="-128"/>
                <a:cs typeface="Arial" panose="020B0604020202020204"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1254AC7-F910-4E93-BE53-D744E3912F08}" type="slidenum">
              <a:rPr lang="ja-JP" altLang="en-US" smtClean="0">
                <a:latin typeface="Calibri" panose="020F0502020204030204" pitchFamily="34" charset="0"/>
                <a:cs typeface="Calibri" panose="020F0502020204030204" pitchFamily="34" charset="0"/>
              </a:rPr>
              <a:pPr/>
              <a:t>6</a:t>
            </a:fld>
            <a:endParaRPr lang="ja-JP" altLang="en-US">
              <a:latin typeface="Calibri" panose="020F0502020204030204" pitchFamily="34" charset="0"/>
              <a:cs typeface="Calibri" panose="020F0502020204030204" pitchFamily="34" charset="0"/>
            </a:endParaRPr>
          </a:p>
        </p:txBody>
      </p:sp>
      <p:pic>
        <p:nvPicPr>
          <p:cNvPr id="19" name="図 18"/>
          <p:cNvPicPr>
            <a:picLocks noChangeAspect="1"/>
          </p:cNvPicPr>
          <p:nvPr/>
        </p:nvPicPr>
        <p:blipFill>
          <a:blip r:embed="rId5"/>
          <a:stretch>
            <a:fillRect/>
          </a:stretch>
        </p:blipFill>
        <p:spPr>
          <a:xfrm>
            <a:off x="156156" y="1557000"/>
            <a:ext cx="9063959" cy="4835400"/>
          </a:xfrm>
          <a:prstGeom prst="rect">
            <a:avLst/>
          </a:prstGeom>
        </p:spPr>
      </p:pic>
      <p:sp>
        <p:nvSpPr>
          <p:cNvPr id="20" name="テキスト ボックス 19"/>
          <p:cNvSpPr txBox="1"/>
          <p:nvPr/>
        </p:nvSpPr>
        <p:spPr>
          <a:xfrm>
            <a:off x="131383" y="3343758"/>
            <a:ext cx="2520000" cy="584775"/>
          </a:xfrm>
          <a:prstGeom prst="rect">
            <a:avLst/>
          </a:prstGeom>
          <a:solidFill>
            <a:schemeClr val="bg1"/>
          </a:solidFill>
        </p:spPr>
        <p:txBody>
          <a:bodyPr wrap="square" rtlCol="0">
            <a:spAutoFit/>
          </a:bodyPr>
          <a:lstStyle/>
          <a:p>
            <a:r>
              <a:rPr kumimoji="1" lang="en-US" altLang="ja-JP" sz="1600" dirty="0">
                <a:latin typeface="Calibri" panose="020F0502020204030204" pitchFamily="34" charset="0"/>
                <a:ea typeface="メイリオ" panose="020B0604030504040204" pitchFamily="50" charset="-128"/>
                <a:cs typeface="Calibri" panose="020F0502020204030204" pitchFamily="34" charset="0"/>
              </a:rPr>
              <a:t>Imaging riverine surface with camera</a:t>
            </a:r>
            <a:endParaRPr kumimoji="1" lang="ja-JP" altLang="en-US" sz="1600" dirty="0">
              <a:latin typeface="Calibri" panose="020F0502020204030204" pitchFamily="34" charset="0"/>
              <a:ea typeface="メイリオ" panose="020B0604030504040204" pitchFamily="50" charset="-128"/>
              <a:cs typeface="Calibri" panose="020F0502020204030204" pitchFamily="34" charset="0"/>
            </a:endParaRPr>
          </a:p>
        </p:txBody>
      </p:sp>
      <p:sp>
        <p:nvSpPr>
          <p:cNvPr id="21" name="テキスト ボックス 20"/>
          <p:cNvSpPr txBox="1"/>
          <p:nvPr/>
        </p:nvSpPr>
        <p:spPr>
          <a:xfrm>
            <a:off x="2410665" y="3620156"/>
            <a:ext cx="1900275" cy="338554"/>
          </a:xfrm>
          <a:prstGeom prst="rect">
            <a:avLst/>
          </a:prstGeom>
          <a:solidFill>
            <a:schemeClr val="bg1"/>
          </a:solidFill>
        </p:spPr>
        <p:txBody>
          <a:bodyPr wrap="square" rtlCol="0">
            <a:spAutoFit/>
          </a:bodyPr>
          <a:lstStyle/>
          <a:p>
            <a:pPr algn="ctr"/>
            <a:r>
              <a:rPr kumimoji="1" lang="ja-JP" altLang="en-US" sz="1600" dirty="0">
                <a:solidFill>
                  <a:srgbClr val="FF0000"/>
                </a:solidFill>
                <a:latin typeface="Calibri" panose="020F0502020204030204" pitchFamily="34" charset="0"/>
                <a:ea typeface="メイリオ" panose="020B0604030504040204" pitchFamily="50" charset="-128"/>
                <a:cs typeface="Calibri" panose="020F0502020204030204" pitchFamily="34" charset="0"/>
              </a:rPr>
              <a:t>①</a:t>
            </a:r>
            <a:r>
              <a:rPr kumimoji="1" lang="en-US" altLang="ja-JP" sz="1600" dirty="0">
                <a:solidFill>
                  <a:srgbClr val="FF0000"/>
                </a:solidFill>
                <a:latin typeface="Calibri" panose="020F0502020204030204" pitchFamily="34" charset="0"/>
                <a:ea typeface="メイリオ" panose="020B0604030504040204" pitchFamily="50" charset="-128"/>
                <a:cs typeface="Calibri" panose="020F0502020204030204" pitchFamily="34" charset="0"/>
              </a:rPr>
              <a:t>Upload videos</a:t>
            </a:r>
            <a:endParaRPr kumimoji="1" lang="ja-JP" altLang="en-US" sz="1600" dirty="0">
              <a:solidFill>
                <a:srgbClr val="FF0000"/>
              </a:solidFill>
              <a:latin typeface="Calibri" panose="020F0502020204030204" pitchFamily="34" charset="0"/>
              <a:ea typeface="メイリオ" panose="020B0604030504040204" pitchFamily="50" charset="-128"/>
              <a:cs typeface="Calibri" panose="020F0502020204030204" pitchFamily="34" charset="0"/>
            </a:endParaRPr>
          </a:p>
        </p:txBody>
      </p:sp>
      <p:sp>
        <p:nvSpPr>
          <p:cNvPr id="22" name="テキスト ボックス 21"/>
          <p:cNvSpPr txBox="1"/>
          <p:nvPr/>
        </p:nvSpPr>
        <p:spPr>
          <a:xfrm>
            <a:off x="4377242" y="1553713"/>
            <a:ext cx="940800" cy="400110"/>
          </a:xfrm>
          <a:prstGeom prst="rect">
            <a:avLst/>
          </a:prstGeom>
          <a:solidFill>
            <a:schemeClr val="bg1"/>
          </a:solidFill>
        </p:spPr>
        <p:txBody>
          <a:bodyPr wrap="square" rtlCol="0">
            <a:spAutoFit/>
          </a:bodyPr>
          <a:lstStyle/>
          <a:p>
            <a:pPr algn="ctr"/>
            <a:r>
              <a:rPr kumimoji="1" lang="en-US" altLang="ja-JP" sz="2000" dirty="0">
                <a:latin typeface="Calibri" panose="020F0502020204030204" pitchFamily="34" charset="0"/>
                <a:ea typeface="メイリオ" panose="020B0604030504040204" pitchFamily="50" charset="-128"/>
                <a:cs typeface="Calibri" panose="020F0502020204030204" pitchFamily="34" charset="0"/>
              </a:rPr>
              <a:t>User</a:t>
            </a:r>
            <a:endParaRPr kumimoji="1" lang="ja-JP" altLang="en-US" sz="2000" dirty="0">
              <a:latin typeface="Calibri" panose="020F0502020204030204" pitchFamily="34" charset="0"/>
              <a:ea typeface="メイリオ" panose="020B0604030504040204" pitchFamily="50" charset="-128"/>
              <a:cs typeface="Calibri" panose="020F0502020204030204" pitchFamily="34" charset="0"/>
            </a:endParaRPr>
          </a:p>
        </p:txBody>
      </p:sp>
      <p:sp>
        <p:nvSpPr>
          <p:cNvPr id="23" name="テキスト ボックス 22"/>
          <p:cNvSpPr txBox="1"/>
          <p:nvPr/>
        </p:nvSpPr>
        <p:spPr>
          <a:xfrm>
            <a:off x="8118820" y="1949711"/>
            <a:ext cx="932848" cy="369332"/>
          </a:xfrm>
          <a:prstGeom prst="rect">
            <a:avLst/>
          </a:prstGeom>
          <a:solidFill>
            <a:schemeClr val="bg1"/>
          </a:solidFill>
        </p:spPr>
        <p:txBody>
          <a:bodyPr wrap="square" rtlCol="0">
            <a:spAutoFit/>
          </a:bodyPr>
          <a:lstStyle/>
          <a:p>
            <a:pPr algn="ctr"/>
            <a:r>
              <a:rPr kumimoji="1" lang="en-US" altLang="ja-JP" dirty="0">
                <a:latin typeface="Calibri" panose="020F0502020204030204" pitchFamily="34" charset="0"/>
                <a:ea typeface="メイリオ" panose="020B0604030504040204" pitchFamily="50" charset="-128"/>
                <a:cs typeface="Calibri" panose="020F0502020204030204" pitchFamily="34" charset="0"/>
              </a:rPr>
              <a:t>Chart</a:t>
            </a:r>
            <a:endParaRPr kumimoji="1"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24" name="テキスト ボックス 23"/>
          <p:cNvSpPr txBox="1"/>
          <p:nvPr/>
        </p:nvSpPr>
        <p:spPr>
          <a:xfrm>
            <a:off x="7182820" y="1949711"/>
            <a:ext cx="1032750" cy="369332"/>
          </a:xfrm>
          <a:prstGeom prst="rect">
            <a:avLst/>
          </a:prstGeom>
          <a:solidFill>
            <a:schemeClr val="bg1"/>
          </a:solidFill>
        </p:spPr>
        <p:txBody>
          <a:bodyPr wrap="square" rtlCol="0">
            <a:spAutoFit/>
          </a:bodyPr>
          <a:lstStyle/>
          <a:p>
            <a:pPr algn="ctr"/>
            <a:r>
              <a:rPr kumimoji="1" lang="en-US" altLang="ja-JP" dirty="0">
                <a:latin typeface="Calibri" panose="020F0502020204030204" pitchFamily="34" charset="0"/>
                <a:ea typeface="メイリオ" panose="020B0604030504040204" pitchFamily="50" charset="-128"/>
                <a:cs typeface="Calibri" panose="020F0502020204030204" pitchFamily="34" charset="0"/>
              </a:rPr>
              <a:t>Imaging</a:t>
            </a:r>
            <a:endParaRPr kumimoji="1"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25" name="テキスト ボックス 24"/>
          <p:cNvSpPr txBox="1"/>
          <p:nvPr/>
        </p:nvSpPr>
        <p:spPr>
          <a:xfrm>
            <a:off x="4310941" y="3591917"/>
            <a:ext cx="2727930" cy="338554"/>
          </a:xfrm>
          <a:prstGeom prst="rect">
            <a:avLst/>
          </a:prstGeom>
          <a:solidFill>
            <a:schemeClr val="bg1"/>
          </a:solidFill>
        </p:spPr>
        <p:txBody>
          <a:bodyPr wrap="square" rtlCol="0">
            <a:spAutoFit/>
          </a:bodyPr>
          <a:lstStyle/>
          <a:p>
            <a:pPr algn="ctr"/>
            <a:r>
              <a:rPr kumimoji="1" lang="ja-JP" altLang="en-US" sz="1600" dirty="0">
                <a:solidFill>
                  <a:srgbClr val="FF0000"/>
                </a:solidFill>
                <a:latin typeface="Calibri" panose="020F0502020204030204" pitchFamily="34" charset="0"/>
                <a:ea typeface="メイリオ" panose="020B0604030504040204" pitchFamily="50" charset="-128"/>
                <a:cs typeface="Calibri" panose="020F0502020204030204" pitchFamily="34" charset="0"/>
              </a:rPr>
              <a:t>②</a:t>
            </a:r>
            <a:r>
              <a:rPr kumimoji="1" lang="en-US" altLang="ja-JP" sz="1600" dirty="0">
                <a:solidFill>
                  <a:srgbClr val="FF0000"/>
                </a:solidFill>
                <a:latin typeface="Calibri" panose="020F0502020204030204" pitchFamily="34" charset="0"/>
                <a:ea typeface="メイリオ" panose="020B0604030504040204" pitchFamily="50" charset="-128"/>
                <a:cs typeface="Calibri" panose="020F0502020204030204" pitchFamily="34" charset="0"/>
              </a:rPr>
              <a:t>Set condition </a:t>
            </a:r>
            <a:r>
              <a:rPr kumimoji="1" lang="ja-JP" altLang="en-US" sz="1600" dirty="0">
                <a:solidFill>
                  <a:srgbClr val="FF0000"/>
                </a:solidFill>
                <a:latin typeface="Calibri" panose="020F0502020204030204" pitchFamily="34" charset="0"/>
                <a:ea typeface="メイリオ" panose="020B0604030504040204" pitchFamily="50" charset="-128"/>
                <a:cs typeface="Calibri" panose="020F0502020204030204" pitchFamily="34" charset="0"/>
              </a:rPr>
              <a:t>＆ </a:t>
            </a:r>
            <a:r>
              <a:rPr kumimoji="1" lang="en-US" altLang="ja-JP" sz="1600" dirty="0">
                <a:solidFill>
                  <a:srgbClr val="FF0000"/>
                </a:solidFill>
                <a:latin typeface="Calibri" panose="020F0502020204030204" pitchFamily="34" charset="0"/>
                <a:ea typeface="メイリオ" panose="020B0604030504040204" pitchFamily="50" charset="-128"/>
                <a:cs typeface="Calibri" panose="020F0502020204030204" pitchFamily="34" charset="0"/>
              </a:rPr>
              <a:t>analyze</a:t>
            </a:r>
            <a:endParaRPr kumimoji="1" lang="ja-JP" altLang="en-US" sz="1600" dirty="0">
              <a:solidFill>
                <a:srgbClr val="FF0000"/>
              </a:solidFill>
              <a:latin typeface="Calibri" panose="020F0502020204030204" pitchFamily="34" charset="0"/>
              <a:ea typeface="メイリオ" panose="020B0604030504040204" pitchFamily="50" charset="-128"/>
              <a:cs typeface="Calibri" panose="020F0502020204030204" pitchFamily="34" charset="0"/>
            </a:endParaRPr>
          </a:p>
        </p:txBody>
      </p:sp>
      <p:sp>
        <p:nvSpPr>
          <p:cNvPr id="26" name="テキスト ボックス 25"/>
          <p:cNvSpPr txBox="1"/>
          <p:nvPr/>
        </p:nvSpPr>
        <p:spPr>
          <a:xfrm>
            <a:off x="7020271" y="3650402"/>
            <a:ext cx="2660400" cy="338554"/>
          </a:xfrm>
          <a:prstGeom prst="rect">
            <a:avLst/>
          </a:prstGeom>
          <a:solidFill>
            <a:schemeClr val="bg1"/>
          </a:solidFill>
        </p:spPr>
        <p:txBody>
          <a:bodyPr wrap="square" rtlCol="0">
            <a:spAutoFit/>
          </a:bodyPr>
          <a:lstStyle/>
          <a:p>
            <a:r>
              <a:rPr kumimoji="1" lang="ja-JP" altLang="en-US" sz="1600" dirty="0">
                <a:solidFill>
                  <a:srgbClr val="FF0000"/>
                </a:solidFill>
                <a:latin typeface="Calibri" panose="020F0502020204030204" pitchFamily="34" charset="0"/>
                <a:ea typeface="メイリオ" panose="020B0604030504040204" pitchFamily="50" charset="-128"/>
                <a:cs typeface="Calibri" panose="020F0502020204030204" pitchFamily="34" charset="0"/>
              </a:rPr>
              <a:t>③</a:t>
            </a:r>
            <a:r>
              <a:rPr kumimoji="1" lang="en-US" altLang="ja-JP" sz="1600" dirty="0">
                <a:solidFill>
                  <a:srgbClr val="FF0000"/>
                </a:solidFill>
                <a:latin typeface="Calibri" panose="020F0502020204030204" pitchFamily="34" charset="0"/>
                <a:ea typeface="メイリオ" panose="020B0604030504040204" pitchFamily="50" charset="-128"/>
                <a:cs typeface="Calibri" panose="020F0502020204030204" pitchFamily="34" charset="0"/>
              </a:rPr>
              <a:t>Output analysis result</a:t>
            </a:r>
            <a:endParaRPr kumimoji="1" lang="ja-JP" altLang="en-US" sz="1600" dirty="0">
              <a:solidFill>
                <a:srgbClr val="FF0000"/>
              </a:solidFill>
              <a:latin typeface="Calibri" panose="020F0502020204030204" pitchFamily="34" charset="0"/>
              <a:ea typeface="メイリオ" panose="020B0604030504040204" pitchFamily="50" charset="-128"/>
              <a:cs typeface="Calibri" panose="020F0502020204030204" pitchFamily="34" charset="0"/>
            </a:endParaRPr>
          </a:p>
        </p:txBody>
      </p:sp>
      <p:sp>
        <p:nvSpPr>
          <p:cNvPr id="27" name="テキスト ボックス 26"/>
          <p:cNvSpPr txBox="1"/>
          <p:nvPr/>
        </p:nvSpPr>
        <p:spPr>
          <a:xfrm>
            <a:off x="1369548" y="5062114"/>
            <a:ext cx="864000" cy="338554"/>
          </a:xfrm>
          <a:prstGeom prst="rect">
            <a:avLst/>
          </a:prstGeom>
          <a:solidFill>
            <a:schemeClr val="bg1"/>
          </a:solidFill>
        </p:spPr>
        <p:txBody>
          <a:bodyPr wrap="square" rtlCol="0">
            <a:spAutoFit/>
          </a:bodyPr>
          <a:lstStyle/>
          <a:p>
            <a:pPr algn="ctr"/>
            <a:r>
              <a:rPr kumimoji="1" lang="en-US" altLang="ja-JP" sz="1600" dirty="0">
                <a:latin typeface="Calibri" panose="020F0502020204030204" pitchFamily="34" charset="0"/>
                <a:ea typeface="メイリオ" panose="020B0604030504040204" pitchFamily="50" charset="-128"/>
                <a:cs typeface="Calibri" panose="020F0502020204030204" pitchFamily="34" charset="0"/>
              </a:rPr>
              <a:t>Crowd</a:t>
            </a:r>
            <a:endParaRPr kumimoji="1" lang="ja-JP" altLang="en-US" sz="1600" dirty="0">
              <a:latin typeface="Calibri" panose="020F0502020204030204" pitchFamily="34" charset="0"/>
              <a:ea typeface="メイリオ" panose="020B0604030504040204" pitchFamily="50" charset="-128"/>
              <a:cs typeface="Calibri" panose="020F0502020204030204" pitchFamily="34" charset="0"/>
            </a:endParaRPr>
          </a:p>
        </p:txBody>
      </p:sp>
      <p:sp>
        <p:nvSpPr>
          <p:cNvPr id="28" name="テキスト ボックス 27"/>
          <p:cNvSpPr txBox="1"/>
          <p:nvPr/>
        </p:nvSpPr>
        <p:spPr>
          <a:xfrm>
            <a:off x="2532802" y="5400668"/>
            <a:ext cx="1656000" cy="646331"/>
          </a:xfrm>
          <a:prstGeom prst="rect">
            <a:avLst/>
          </a:prstGeom>
          <a:solidFill>
            <a:schemeClr val="bg1"/>
          </a:solidFill>
        </p:spPr>
        <p:txBody>
          <a:bodyPr wrap="square" rtlCol="0">
            <a:spAutoFit/>
          </a:bodyPr>
          <a:lstStyle/>
          <a:p>
            <a:pPr algn="ctr"/>
            <a:r>
              <a:rPr kumimoji="1" lang="en-US" altLang="ja-JP" dirty="0">
                <a:latin typeface="Calibri" panose="020F0502020204030204" pitchFamily="34" charset="0"/>
                <a:ea typeface="メイリオ" panose="020B0604030504040204" pitchFamily="50" charset="-128"/>
                <a:cs typeface="Calibri" panose="020F0502020204030204" pitchFamily="34" charset="0"/>
              </a:rPr>
              <a:t>Pre-processing</a:t>
            </a:r>
          </a:p>
          <a:p>
            <a:pPr algn="ctr"/>
            <a:r>
              <a:rPr kumimoji="1" lang="en-US" altLang="ja-JP" dirty="0">
                <a:latin typeface="Calibri" panose="020F0502020204030204" pitchFamily="34" charset="0"/>
                <a:ea typeface="メイリオ" panose="020B0604030504040204" pitchFamily="50" charset="-128"/>
                <a:cs typeface="Calibri" panose="020F0502020204030204" pitchFamily="34" charset="0"/>
              </a:rPr>
              <a:t>program</a:t>
            </a:r>
          </a:p>
        </p:txBody>
      </p:sp>
      <p:sp>
        <p:nvSpPr>
          <p:cNvPr id="29" name="テキスト ボックス 28"/>
          <p:cNvSpPr txBox="1"/>
          <p:nvPr/>
        </p:nvSpPr>
        <p:spPr>
          <a:xfrm>
            <a:off x="5084458" y="6007475"/>
            <a:ext cx="1080000" cy="369332"/>
          </a:xfrm>
          <a:prstGeom prst="rect">
            <a:avLst/>
          </a:prstGeom>
          <a:solidFill>
            <a:schemeClr val="bg1"/>
          </a:solidFill>
        </p:spPr>
        <p:txBody>
          <a:bodyPr wrap="square" rtlCol="0">
            <a:spAutoFit/>
          </a:bodyPr>
          <a:lstStyle/>
          <a:p>
            <a:pPr algn="ctr"/>
            <a:r>
              <a:rPr kumimoji="1" lang="en-US" altLang="ja-JP" dirty="0">
                <a:latin typeface="Calibri" panose="020F0502020204030204" pitchFamily="34" charset="0"/>
                <a:ea typeface="メイリオ" panose="020B0604030504040204" pitchFamily="50" charset="-128"/>
                <a:cs typeface="Calibri" panose="020F0502020204030204" pitchFamily="34" charset="0"/>
              </a:rPr>
              <a:t>Server</a:t>
            </a:r>
            <a:endParaRPr kumimoji="1" lang="ja-JP" altLang="en-US" dirty="0">
              <a:latin typeface="Calibri" panose="020F0502020204030204" pitchFamily="34" charset="0"/>
              <a:ea typeface="メイリオ" panose="020B0604030504040204" pitchFamily="50" charset="-128"/>
              <a:cs typeface="Calibri" panose="020F0502020204030204" pitchFamily="34" charset="0"/>
            </a:endParaRPr>
          </a:p>
        </p:txBody>
      </p:sp>
      <p:sp>
        <p:nvSpPr>
          <p:cNvPr id="30" name="テキスト ボックス 29"/>
          <p:cNvSpPr txBox="1"/>
          <p:nvPr/>
        </p:nvSpPr>
        <p:spPr>
          <a:xfrm>
            <a:off x="4310940" y="4901228"/>
            <a:ext cx="536702" cy="307777"/>
          </a:xfrm>
          <a:prstGeom prst="rect">
            <a:avLst/>
          </a:prstGeom>
          <a:solidFill>
            <a:schemeClr val="bg1"/>
          </a:solidFill>
        </p:spPr>
        <p:txBody>
          <a:bodyPr wrap="square" rtlCol="0">
            <a:spAutoFit/>
          </a:bodyPr>
          <a:lstStyle/>
          <a:p>
            <a:pPr algn="ctr"/>
            <a:r>
              <a:rPr kumimoji="1" lang="en-US" altLang="ja-JP" sz="1400" dirty="0">
                <a:latin typeface="Calibri" panose="020F0502020204030204" pitchFamily="34" charset="0"/>
                <a:ea typeface="メイリオ" panose="020B0604030504040204" pitchFamily="50" charset="-128"/>
                <a:cs typeface="Calibri" panose="020F0502020204030204" pitchFamily="34" charset="0"/>
              </a:rPr>
              <a:t>Link</a:t>
            </a:r>
            <a:endParaRPr kumimoji="1" lang="ja-JP" altLang="en-US" sz="1400" dirty="0">
              <a:latin typeface="Calibri" panose="020F0502020204030204" pitchFamily="34" charset="0"/>
              <a:ea typeface="メイリオ" panose="020B0604030504040204" pitchFamily="50" charset="-128"/>
              <a:cs typeface="Calibri" panose="020F0502020204030204" pitchFamily="34" charset="0"/>
            </a:endParaRPr>
          </a:p>
        </p:txBody>
      </p:sp>
      <p:sp>
        <p:nvSpPr>
          <p:cNvPr id="31" name="テキスト ボックス 30"/>
          <p:cNvSpPr txBox="1"/>
          <p:nvPr/>
        </p:nvSpPr>
        <p:spPr>
          <a:xfrm>
            <a:off x="6751920" y="4901227"/>
            <a:ext cx="536702" cy="307777"/>
          </a:xfrm>
          <a:prstGeom prst="rect">
            <a:avLst/>
          </a:prstGeom>
          <a:solidFill>
            <a:schemeClr val="bg1"/>
          </a:solidFill>
        </p:spPr>
        <p:txBody>
          <a:bodyPr wrap="square" rtlCol="0">
            <a:spAutoFit/>
          </a:bodyPr>
          <a:lstStyle/>
          <a:p>
            <a:pPr algn="ctr"/>
            <a:r>
              <a:rPr kumimoji="1" lang="en-US" altLang="ja-JP" sz="1400" dirty="0">
                <a:latin typeface="Calibri" panose="020F0502020204030204" pitchFamily="34" charset="0"/>
                <a:ea typeface="メイリオ" panose="020B0604030504040204" pitchFamily="50" charset="-128"/>
                <a:cs typeface="Calibri" panose="020F0502020204030204" pitchFamily="34" charset="0"/>
              </a:rPr>
              <a:t>Link</a:t>
            </a:r>
            <a:endParaRPr kumimoji="1" lang="ja-JP" altLang="en-US" sz="1400" dirty="0">
              <a:latin typeface="Calibri" panose="020F0502020204030204" pitchFamily="34" charset="0"/>
              <a:ea typeface="メイリオ" panose="020B0604030504040204" pitchFamily="50" charset="-128"/>
              <a:cs typeface="Calibri" panose="020F0502020204030204" pitchFamily="34" charset="0"/>
            </a:endParaRPr>
          </a:p>
        </p:txBody>
      </p:sp>
      <p:sp>
        <p:nvSpPr>
          <p:cNvPr id="32" name="テキスト ボックス 31"/>
          <p:cNvSpPr txBox="1"/>
          <p:nvPr/>
        </p:nvSpPr>
        <p:spPr>
          <a:xfrm>
            <a:off x="5123904" y="2936666"/>
            <a:ext cx="1165832" cy="276999"/>
          </a:xfrm>
          <a:prstGeom prst="rect">
            <a:avLst/>
          </a:prstGeom>
          <a:solidFill>
            <a:schemeClr val="bg1"/>
          </a:solidFill>
        </p:spPr>
        <p:txBody>
          <a:bodyPr wrap="square" rtlCol="0">
            <a:spAutoFit/>
          </a:bodyPr>
          <a:lstStyle/>
          <a:p>
            <a:pPr algn="ctr"/>
            <a:r>
              <a:rPr kumimoji="1" lang="en-US" altLang="ja-JP" sz="1200" dirty="0">
                <a:solidFill>
                  <a:schemeClr val="accent6">
                    <a:lumMod val="75000"/>
                  </a:schemeClr>
                </a:solidFill>
                <a:latin typeface="Calibri" panose="020F0502020204030204" pitchFamily="34" charset="0"/>
                <a:ea typeface="メイリオ" panose="020B0604030504040204" pitchFamily="50" charset="-128"/>
                <a:cs typeface="Calibri" panose="020F0502020204030204" pitchFamily="34" charset="0"/>
              </a:rPr>
              <a:t>Web browser</a:t>
            </a:r>
            <a:endParaRPr kumimoji="1" lang="ja-JP" altLang="en-US" sz="1200" dirty="0">
              <a:solidFill>
                <a:schemeClr val="accent6">
                  <a:lumMod val="75000"/>
                </a:schemeClr>
              </a:solidFill>
              <a:latin typeface="Calibri" panose="020F0502020204030204" pitchFamily="34" charset="0"/>
              <a:ea typeface="メイリオ" panose="020B0604030504040204" pitchFamily="50" charset="-128"/>
              <a:cs typeface="Calibri" panose="020F0502020204030204" pitchFamily="34" charset="0"/>
            </a:endParaRPr>
          </a:p>
        </p:txBody>
      </p:sp>
      <p:sp>
        <p:nvSpPr>
          <p:cNvPr id="33" name="テキスト ボックス 32"/>
          <p:cNvSpPr txBox="1"/>
          <p:nvPr/>
        </p:nvSpPr>
        <p:spPr>
          <a:xfrm>
            <a:off x="7220770" y="5405778"/>
            <a:ext cx="1830898" cy="646331"/>
          </a:xfrm>
          <a:prstGeom prst="rect">
            <a:avLst/>
          </a:prstGeom>
          <a:solidFill>
            <a:schemeClr val="bg1"/>
          </a:solidFill>
        </p:spPr>
        <p:txBody>
          <a:bodyPr wrap="square" rtlCol="0">
            <a:spAutoFit/>
          </a:bodyPr>
          <a:lstStyle/>
          <a:p>
            <a:pPr algn="ctr"/>
            <a:r>
              <a:rPr kumimoji="1" lang="en-US" altLang="ja-JP" dirty="0">
                <a:latin typeface="Calibri" panose="020F0502020204030204" pitchFamily="34" charset="0"/>
                <a:ea typeface="メイリオ" panose="020B0604030504040204" pitchFamily="50" charset="-128"/>
                <a:cs typeface="Calibri" panose="020F0502020204030204" pitchFamily="34" charset="0"/>
              </a:rPr>
              <a:t>Post-processing</a:t>
            </a:r>
          </a:p>
          <a:p>
            <a:pPr algn="ctr"/>
            <a:r>
              <a:rPr kumimoji="1" lang="en-US" altLang="ja-JP" dirty="0">
                <a:latin typeface="Calibri" panose="020F0502020204030204" pitchFamily="34" charset="0"/>
                <a:ea typeface="メイリオ" panose="020B0604030504040204" pitchFamily="50" charset="-128"/>
                <a:cs typeface="Calibri" panose="020F0502020204030204" pitchFamily="34" charset="0"/>
              </a:rPr>
              <a:t>program</a:t>
            </a:r>
          </a:p>
        </p:txBody>
      </p:sp>
      <p:sp>
        <p:nvSpPr>
          <p:cNvPr id="35" name="Shape 78"/>
          <p:cNvSpPr/>
          <p:nvPr/>
        </p:nvSpPr>
        <p:spPr>
          <a:xfrm>
            <a:off x="561000" y="257318"/>
            <a:ext cx="6264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2. What is “RIAD” system ?</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726319855"/>
      </p:ext>
    </p:extLst>
  </p:cSld>
  <p:clrMapOvr>
    <a:masterClrMapping/>
  </p:clrMapOvr>
  <mc:AlternateContent xmlns:mc="http://schemas.openxmlformats.org/markup-compatibility/2006" xmlns:p14="http://schemas.microsoft.com/office/powerpoint/2010/main">
    <mc:Choice Requires="p14">
      <p:transition spd="slow" p14:dur="2000" advTm="15390"/>
    </mc:Choice>
    <mc:Fallback xmlns="">
      <p:transition spd="slow" advTm="1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p:txBody>
          <a:bodyPr/>
          <a:lstStyle/>
          <a:p>
            <a:fld id="{61254AC7-F910-4E93-BE53-D744E3912F08}" type="slidenum">
              <a:rPr lang="ja-JP" altLang="en-US" smtClean="0">
                <a:latin typeface="Calibri" panose="020F0502020204030204" pitchFamily="34" charset="0"/>
                <a:cs typeface="Calibri" panose="020F0502020204030204" pitchFamily="34" charset="0"/>
              </a:rPr>
              <a:pPr/>
              <a:t>7</a:t>
            </a:fld>
            <a:endParaRPr lang="ja-JP" altLang="en-US" dirty="0">
              <a:latin typeface="Calibri" panose="020F0502020204030204" pitchFamily="34" charset="0"/>
              <a:cs typeface="Calibri" panose="020F0502020204030204" pitchFamily="34" charset="0"/>
            </a:endParaRPr>
          </a:p>
        </p:txBody>
      </p:sp>
      <p:sp>
        <p:nvSpPr>
          <p:cNvPr id="25" name="テキスト ボックス 24"/>
          <p:cNvSpPr txBox="1"/>
          <p:nvPr/>
        </p:nvSpPr>
        <p:spPr>
          <a:xfrm>
            <a:off x="66550" y="1017145"/>
            <a:ext cx="9649773" cy="461665"/>
          </a:xfrm>
          <a:prstGeom prst="rect">
            <a:avLst/>
          </a:prstGeom>
          <a:noFill/>
        </p:spPr>
        <p:txBody>
          <a:bodyPr wrap="square" rtlCol="0">
            <a:spAutoFit/>
          </a:bodyPr>
          <a:lstStyle/>
          <a:p>
            <a:pPr marL="76200">
              <a:spcAft>
                <a:spcPts val="1200"/>
              </a:spcAft>
            </a:pPr>
            <a:r>
              <a:rPr lang="en-US" altLang="ja-JP" sz="2400" b="1" dirty="0">
                <a:latin typeface="Calibri" panose="020F0502020204030204" pitchFamily="34" charset="0"/>
                <a:ea typeface="メイリオ" panose="020B0604030504040204" pitchFamily="50" charset="-128"/>
                <a:cs typeface="Calibri" panose="020F0502020204030204" pitchFamily="34" charset="0"/>
              </a:rPr>
              <a:t>Case of Network Camera in Japan</a:t>
            </a:r>
          </a:p>
        </p:txBody>
      </p:sp>
      <p:sp>
        <p:nvSpPr>
          <p:cNvPr id="26" name="Shape 78"/>
          <p:cNvSpPr/>
          <p:nvPr/>
        </p:nvSpPr>
        <p:spPr>
          <a:xfrm>
            <a:off x="561000" y="257318"/>
            <a:ext cx="6264000" cy="398079"/>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2. What is “RIAD” system ?</a:t>
            </a:r>
          </a:p>
        </p:txBody>
      </p:sp>
      <p:sp>
        <p:nvSpPr>
          <p:cNvPr id="27" name="スライド番号プレースホルダー 1"/>
          <p:cNvSpPr txBox="1">
            <a:spLocks/>
          </p:cNvSpPr>
          <p:nvPr/>
        </p:nvSpPr>
        <p:spPr>
          <a:xfrm>
            <a:off x="8989500" y="6395510"/>
            <a:ext cx="82046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4800" kern="1200">
                <a:solidFill>
                  <a:schemeClr val="bg1"/>
                </a:solidFill>
                <a:latin typeface="游ゴシック Medium" panose="020B0500000000000000" pitchFamily="50" charset="-128"/>
                <a:ea typeface="游ゴシック Medium" panose="020B0500000000000000" pitchFamily="50" charset="-128"/>
                <a:cs typeface="Arial" panose="020B0604020202020204"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1254AC7-F910-4E93-BE53-D744E3912F08}" type="slidenum">
              <a:rPr lang="ja-JP" altLang="en-US" smtClean="0"/>
              <a:pPr/>
              <a:t>7</a:t>
            </a:fld>
            <a:endParaRPr lang="ja-JP" altLang="en-US" dirty="0"/>
          </a:p>
        </p:txBody>
      </p:sp>
      <p:pic>
        <p:nvPicPr>
          <p:cNvPr id="28" name="図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457092" y="2521636"/>
            <a:ext cx="4725000" cy="3543750"/>
          </a:xfrm>
          <a:prstGeom prst="rect">
            <a:avLst/>
          </a:prstGeom>
        </p:spPr>
      </p:pic>
      <p:pic>
        <p:nvPicPr>
          <p:cNvPr id="29" name="図 28"/>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761440" y="1917000"/>
            <a:ext cx="2487650" cy="4738381"/>
          </a:xfrm>
          <a:prstGeom prst="rect">
            <a:avLst/>
          </a:prstGeom>
        </p:spPr>
      </p:pic>
      <p:pic>
        <p:nvPicPr>
          <p:cNvPr id="30" name="図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5735548" y="2513709"/>
            <a:ext cx="4737990" cy="3553493"/>
          </a:xfrm>
          <a:prstGeom prst="rect">
            <a:avLst/>
          </a:prstGeom>
        </p:spPr>
      </p:pic>
      <p:cxnSp>
        <p:nvCxnSpPr>
          <p:cNvPr id="31" name="直線矢印コネクタ 30"/>
          <p:cNvCxnSpPr/>
          <p:nvPr/>
        </p:nvCxnSpPr>
        <p:spPr>
          <a:xfrm flipH="1" flipV="1">
            <a:off x="8009440" y="5675011"/>
            <a:ext cx="504000" cy="3600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flipV="1">
            <a:off x="7600543" y="6105696"/>
            <a:ext cx="504000" cy="3600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8369440" y="5837591"/>
            <a:ext cx="1142300" cy="276999"/>
          </a:xfrm>
          <a:prstGeom prst="rect">
            <a:avLst/>
          </a:prstGeom>
          <a:solidFill>
            <a:srgbClr val="FFFF00"/>
          </a:solidFill>
        </p:spPr>
        <p:txBody>
          <a:bodyPr wrap="none" rtlCol="0">
            <a:spAutoFit/>
          </a:bodyPr>
          <a:lstStyle/>
          <a:p>
            <a:r>
              <a:rPr lang="en-US" altLang="ja-JP" sz="1200" dirty="0"/>
              <a:t>Water gauge</a:t>
            </a:r>
            <a:endParaRPr lang="ja-JP" altLang="en-US" sz="1200" dirty="0"/>
          </a:p>
        </p:txBody>
      </p:sp>
      <p:sp>
        <p:nvSpPr>
          <p:cNvPr id="34" name="テキスト ボックス 33"/>
          <p:cNvSpPr txBox="1"/>
          <p:nvPr/>
        </p:nvSpPr>
        <p:spPr>
          <a:xfrm>
            <a:off x="7942520" y="6352430"/>
            <a:ext cx="765979" cy="276999"/>
          </a:xfrm>
          <a:prstGeom prst="rect">
            <a:avLst/>
          </a:prstGeom>
          <a:solidFill>
            <a:srgbClr val="FFFF00"/>
          </a:solidFill>
        </p:spPr>
        <p:txBody>
          <a:bodyPr wrap="none" rtlCol="0">
            <a:spAutoFit/>
          </a:bodyPr>
          <a:lstStyle/>
          <a:p>
            <a:r>
              <a:rPr kumimoji="1" lang="en-US" altLang="ja-JP" sz="1200" dirty="0"/>
              <a:t>Camera</a:t>
            </a:r>
            <a:endParaRPr kumimoji="1" lang="ja-JP" altLang="en-US" sz="1200" dirty="0"/>
          </a:p>
        </p:txBody>
      </p:sp>
      <p:cxnSp>
        <p:nvCxnSpPr>
          <p:cNvPr id="35" name="直線矢印コネクタ 34"/>
          <p:cNvCxnSpPr/>
          <p:nvPr/>
        </p:nvCxnSpPr>
        <p:spPr>
          <a:xfrm flipH="1" flipV="1">
            <a:off x="8261440" y="4667011"/>
            <a:ext cx="504000" cy="3600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8693286" y="4954300"/>
            <a:ext cx="1023037" cy="276999"/>
          </a:xfrm>
          <a:prstGeom prst="rect">
            <a:avLst/>
          </a:prstGeom>
          <a:solidFill>
            <a:srgbClr val="FFFF00"/>
          </a:solidFill>
        </p:spPr>
        <p:txBody>
          <a:bodyPr wrap="none" rtlCol="0">
            <a:spAutoFit/>
          </a:bodyPr>
          <a:lstStyle/>
          <a:p>
            <a:r>
              <a:rPr lang="es-419" altLang="ja-JP" sz="1200" dirty="0"/>
              <a:t>Solar panel</a:t>
            </a:r>
          </a:p>
        </p:txBody>
      </p:sp>
      <p:cxnSp>
        <p:nvCxnSpPr>
          <p:cNvPr id="37" name="直線矢印コネクタ 36"/>
          <p:cNvCxnSpPr/>
          <p:nvPr/>
        </p:nvCxnSpPr>
        <p:spPr>
          <a:xfrm>
            <a:off x="7649440" y="3612759"/>
            <a:ext cx="934331" cy="266268"/>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6537891" y="3336730"/>
            <a:ext cx="3129511" cy="276999"/>
          </a:xfrm>
          <a:prstGeom prst="rect">
            <a:avLst/>
          </a:prstGeom>
          <a:solidFill>
            <a:srgbClr val="FFFF00"/>
          </a:solidFill>
        </p:spPr>
        <p:txBody>
          <a:bodyPr wrap="none" rtlCol="0">
            <a:spAutoFit/>
          </a:bodyPr>
          <a:lstStyle/>
          <a:p>
            <a:r>
              <a:rPr lang="es-419" altLang="ja-JP" sz="1200" dirty="0"/>
              <a:t>Telecommunication equipment, Battery</a:t>
            </a:r>
          </a:p>
        </p:txBody>
      </p:sp>
      <p:cxnSp>
        <p:nvCxnSpPr>
          <p:cNvPr id="39" name="直線矢印コネクタ 38"/>
          <p:cNvCxnSpPr/>
          <p:nvPr/>
        </p:nvCxnSpPr>
        <p:spPr>
          <a:xfrm>
            <a:off x="4409440" y="2579011"/>
            <a:ext cx="254579" cy="482268"/>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H="1" flipV="1">
            <a:off x="4841440" y="4113511"/>
            <a:ext cx="504000" cy="3600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5038921" y="4395642"/>
            <a:ext cx="1023037" cy="276999"/>
          </a:xfrm>
          <a:prstGeom prst="rect">
            <a:avLst/>
          </a:prstGeom>
          <a:solidFill>
            <a:srgbClr val="FFFF00"/>
          </a:solidFill>
        </p:spPr>
        <p:txBody>
          <a:bodyPr wrap="none" rtlCol="0">
            <a:spAutoFit/>
          </a:bodyPr>
          <a:lstStyle/>
          <a:p>
            <a:r>
              <a:rPr lang="es-419" altLang="ja-JP" sz="1200" dirty="0"/>
              <a:t>Solar panel</a:t>
            </a:r>
          </a:p>
        </p:txBody>
      </p:sp>
      <p:cxnSp>
        <p:nvCxnSpPr>
          <p:cNvPr id="61" name="直線矢印コネクタ 60"/>
          <p:cNvCxnSpPr/>
          <p:nvPr/>
        </p:nvCxnSpPr>
        <p:spPr>
          <a:xfrm flipH="1" flipV="1">
            <a:off x="4551049" y="5824911"/>
            <a:ext cx="794391" cy="301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5081229" y="5699091"/>
            <a:ext cx="1142300" cy="276999"/>
          </a:xfrm>
          <a:prstGeom prst="rect">
            <a:avLst/>
          </a:prstGeom>
          <a:solidFill>
            <a:srgbClr val="FFFF00"/>
          </a:solidFill>
        </p:spPr>
        <p:txBody>
          <a:bodyPr wrap="none" rtlCol="0">
            <a:spAutoFit/>
          </a:bodyPr>
          <a:lstStyle/>
          <a:p>
            <a:r>
              <a:rPr lang="en-US" altLang="ja-JP" sz="1200" dirty="0"/>
              <a:t>Water gauge</a:t>
            </a:r>
            <a:endParaRPr lang="ja-JP" altLang="en-US" sz="1200" dirty="0"/>
          </a:p>
        </p:txBody>
      </p:sp>
      <p:cxnSp>
        <p:nvCxnSpPr>
          <p:cNvPr id="63" name="直線矢印コネクタ 62"/>
          <p:cNvCxnSpPr/>
          <p:nvPr/>
        </p:nvCxnSpPr>
        <p:spPr>
          <a:xfrm flipH="1" flipV="1">
            <a:off x="4225752" y="6337380"/>
            <a:ext cx="794391" cy="301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4836995" y="6190104"/>
            <a:ext cx="765979" cy="276999"/>
          </a:xfrm>
          <a:prstGeom prst="rect">
            <a:avLst/>
          </a:prstGeom>
          <a:solidFill>
            <a:srgbClr val="FFFF00"/>
          </a:solidFill>
        </p:spPr>
        <p:txBody>
          <a:bodyPr wrap="none" rtlCol="0">
            <a:spAutoFit/>
          </a:bodyPr>
          <a:lstStyle/>
          <a:p>
            <a:r>
              <a:rPr kumimoji="1" lang="en-US" altLang="ja-JP" sz="1200" dirty="0"/>
              <a:t>Camera</a:t>
            </a:r>
            <a:endParaRPr kumimoji="1" lang="ja-JP" altLang="en-US" sz="1200" dirty="0"/>
          </a:p>
        </p:txBody>
      </p:sp>
      <p:cxnSp>
        <p:nvCxnSpPr>
          <p:cNvPr id="65" name="直線矢印コネクタ 64"/>
          <p:cNvCxnSpPr>
            <a:stCxn id="66" idx="3"/>
          </p:cNvCxnSpPr>
          <p:nvPr/>
        </p:nvCxnSpPr>
        <p:spPr>
          <a:xfrm flipH="1">
            <a:off x="2043985" y="1817788"/>
            <a:ext cx="1785868" cy="55702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700342" y="1586955"/>
            <a:ext cx="3129511" cy="276999"/>
          </a:xfrm>
          <a:prstGeom prst="rect">
            <a:avLst/>
          </a:prstGeom>
          <a:solidFill>
            <a:srgbClr val="FFFF00"/>
          </a:solidFill>
        </p:spPr>
        <p:txBody>
          <a:bodyPr wrap="none" rtlCol="0">
            <a:spAutoFit/>
          </a:bodyPr>
          <a:lstStyle/>
          <a:p>
            <a:r>
              <a:rPr lang="es-419" altLang="ja-JP" sz="1200" dirty="0"/>
              <a:t>Telecommunication equipment, Battery</a:t>
            </a:r>
          </a:p>
        </p:txBody>
      </p:sp>
      <p:cxnSp>
        <p:nvCxnSpPr>
          <p:cNvPr id="67" name="直線矢印コネクタ 66"/>
          <p:cNvCxnSpPr/>
          <p:nvPr/>
        </p:nvCxnSpPr>
        <p:spPr>
          <a:xfrm flipV="1">
            <a:off x="1043156" y="3538968"/>
            <a:ext cx="862252" cy="10294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366286" y="3503416"/>
            <a:ext cx="1023037" cy="276999"/>
          </a:xfrm>
          <a:prstGeom prst="rect">
            <a:avLst/>
          </a:prstGeom>
          <a:solidFill>
            <a:srgbClr val="FFFF00"/>
          </a:solidFill>
        </p:spPr>
        <p:txBody>
          <a:bodyPr wrap="none" rtlCol="0">
            <a:spAutoFit/>
          </a:bodyPr>
          <a:lstStyle/>
          <a:p>
            <a:r>
              <a:rPr lang="es-419" altLang="ja-JP" sz="1200" dirty="0"/>
              <a:t>Solar panel</a:t>
            </a:r>
          </a:p>
        </p:txBody>
      </p:sp>
      <p:cxnSp>
        <p:nvCxnSpPr>
          <p:cNvPr id="69" name="直線矢印コネクタ 68"/>
          <p:cNvCxnSpPr/>
          <p:nvPr/>
        </p:nvCxnSpPr>
        <p:spPr>
          <a:xfrm flipV="1">
            <a:off x="1350196" y="4318470"/>
            <a:ext cx="439275" cy="15504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207896" y="4318470"/>
            <a:ext cx="1142300" cy="276999"/>
          </a:xfrm>
          <a:prstGeom prst="rect">
            <a:avLst/>
          </a:prstGeom>
          <a:solidFill>
            <a:srgbClr val="FFFF00"/>
          </a:solidFill>
        </p:spPr>
        <p:txBody>
          <a:bodyPr wrap="none" rtlCol="0">
            <a:spAutoFit/>
          </a:bodyPr>
          <a:lstStyle/>
          <a:p>
            <a:r>
              <a:rPr kumimoji="1" lang="en-US" altLang="ja-JP" sz="1200" dirty="0"/>
              <a:t>Water gauge</a:t>
            </a:r>
          </a:p>
        </p:txBody>
      </p:sp>
      <p:cxnSp>
        <p:nvCxnSpPr>
          <p:cNvPr id="71" name="直線矢印コネクタ 70"/>
          <p:cNvCxnSpPr/>
          <p:nvPr/>
        </p:nvCxnSpPr>
        <p:spPr>
          <a:xfrm flipH="1" flipV="1">
            <a:off x="1801124" y="4602061"/>
            <a:ext cx="520316" cy="85695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1938987" y="5320511"/>
            <a:ext cx="765979" cy="276999"/>
          </a:xfrm>
          <a:prstGeom prst="rect">
            <a:avLst/>
          </a:prstGeom>
          <a:solidFill>
            <a:srgbClr val="FFFF00"/>
          </a:solidFill>
        </p:spPr>
        <p:txBody>
          <a:bodyPr wrap="none" rtlCol="0">
            <a:spAutoFit/>
          </a:bodyPr>
          <a:lstStyle/>
          <a:p>
            <a:r>
              <a:rPr kumimoji="1" lang="en-US" altLang="ja-JP" sz="1200" dirty="0"/>
              <a:t>Camera</a:t>
            </a:r>
          </a:p>
        </p:txBody>
      </p:sp>
      <p:cxnSp>
        <p:nvCxnSpPr>
          <p:cNvPr id="73" name="直線矢印コネクタ 72"/>
          <p:cNvCxnSpPr/>
          <p:nvPr/>
        </p:nvCxnSpPr>
        <p:spPr>
          <a:xfrm flipH="1" flipV="1">
            <a:off x="346886" y="5735091"/>
            <a:ext cx="1296000" cy="119920"/>
          </a:xfrm>
          <a:prstGeom prst="straightConnector1">
            <a:avLst/>
          </a:prstGeom>
          <a:ln w="25400">
            <a:solidFill>
              <a:srgbClr val="00FF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7116235" y="6054931"/>
            <a:ext cx="64997" cy="549651"/>
          </a:xfrm>
          <a:prstGeom prst="straightConnector1">
            <a:avLst/>
          </a:prstGeom>
          <a:ln w="25400">
            <a:solidFill>
              <a:srgbClr val="00FFFF"/>
            </a:solidFill>
            <a:tailEnd type="arrow" w="lg" len="lg"/>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3317130" y="2328664"/>
            <a:ext cx="3129511" cy="276999"/>
          </a:xfrm>
          <a:prstGeom prst="rect">
            <a:avLst/>
          </a:prstGeom>
          <a:solidFill>
            <a:srgbClr val="FFFF00"/>
          </a:solidFill>
        </p:spPr>
        <p:txBody>
          <a:bodyPr wrap="none" rtlCol="0">
            <a:spAutoFit/>
          </a:bodyPr>
          <a:lstStyle/>
          <a:p>
            <a:r>
              <a:rPr lang="es-419" altLang="ja-JP" sz="1200" dirty="0"/>
              <a:t>Telecommunication equipment, Battery</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80512162"/>
      </p:ext>
    </p:extLst>
  </p:cSld>
  <p:clrMapOvr>
    <a:masterClrMapping/>
  </p:clrMapOvr>
  <mc:AlternateContent xmlns:mc="http://schemas.openxmlformats.org/markup-compatibility/2006" xmlns:p14="http://schemas.microsoft.com/office/powerpoint/2010/main">
    <mc:Choice Requires="p14">
      <p:transition spd="slow" p14:dur="2000" advTm="24734"/>
    </mc:Choice>
    <mc:Fallback xmlns="">
      <p:transition spd="slow" advTm="24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p:txBody>
          <a:bodyPr/>
          <a:lstStyle/>
          <a:p>
            <a:fld id="{61254AC7-F910-4E93-BE53-D744E3912F08}" type="slidenum">
              <a:rPr lang="ja-JP" altLang="en-US" smtClean="0"/>
              <a:pPr/>
              <a:t>8</a:t>
            </a:fld>
            <a:endParaRPr lang="ja-JP" altLang="en-US" dirty="0"/>
          </a:p>
        </p:txBody>
      </p:sp>
      <p:pic>
        <p:nvPicPr>
          <p:cNvPr id="2" name="図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7000" y="1742827"/>
            <a:ext cx="5904000" cy="3936000"/>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89000" y="3933000"/>
            <a:ext cx="3909766" cy="2606510"/>
          </a:xfrm>
          <a:prstGeom prst="rect">
            <a:avLst/>
          </a:prstGeom>
        </p:spPr>
      </p:pic>
      <p:sp>
        <p:nvSpPr>
          <p:cNvPr id="25" name="テキスト ボックス 24"/>
          <p:cNvSpPr txBox="1"/>
          <p:nvPr/>
        </p:nvSpPr>
        <p:spPr>
          <a:xfrm>
            <a:off x="417000" y="1095081"/>
            <a:ext cx="9649773" cy="461665"/>
          </a:xfrm>
          <a:prstGeom prst="rect">
            <a:avLst/>
          </a:prstGeom>
          <a:noFill/>
        </p:spPr>
        <p:txBody>
          <a:bodyPr wrap="square" rtlCol="0">
            <a:spAutoFit/>
          </a:bodyPr>
          <a:lstStyle/>
          <a:p>
            <a:pPr marL="76200">
              <a:spcAft>
                <a:spcPts val="1200"/>
              </a:spcAft>
            </a:pPr>
            <a:r>
              <a:rPr lang="en-US" altLang="ja-JP" sz="2400" b="1" dirty="0">
                <a:latin typeface="Calibri" panose="020F0502020204030204" pitchFamily="34" charset="0"/>
                <a:ea typeface="メイリオ" panose="020B0604030504040204" pitchFamily="50" charset="-128"/>
                <a:cs typeface="Calibri" panose="020F0502020204030204" pitchFamily="34" charset="0"/>
              </a:rPr>
              <a:t>Case of Video Camera without Network</a:t>
            </a:r>
          </a:p>
        </p:txBody>
      </p:sp>
      <p:sp>
        <p:nvSpPr>
          <p:cNvPr id="26" name="Shape 78"/>
          <p:cNvSpPr/>
          <p:nvPr/>
        </p:nvSpPr>
        <p:spPr>
          <a:xfrm>
            <a:off x="561000" y="257318"/>
            <a:ext cx="6264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2. What is “RIAD” system ?</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734544092"/>
      </p:ext>
    </p:extLst>
  </p:cSld>
  <p:clrMapOvr>
    <a:masterClrMapping/>
  </p:clrMapOvr>
  <mc:AlternateContent xmlns:mc="http://schemas.openxmlformats.org/markup-compatibility/2006" xmlns:p14="http://schemas.microsoft.com/office/powerpoint/2010/main">
    <mc:Choice Requires="p14">
      <p:transition spd="slow" p14:dur="2000" advTm="9264"/>
    </mc:Choice>
    <mc:Fallback xmlns="">
      <p:transition spd="slow" advTm="9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
          </p:nvPr>
        </p:nvSpPr>
        <p:spPr/>
        <p:txBody>
          <a:bodyPr/>
          <a:lstStyle/>
          <a:p>
            <a:fld id="{61254AC7-F910-4E93-BE53-D744E3912F08}" type="slidenum">
              <a:rPr lang="ja-JP" altLang="en-US" smtClean="0"/>
              <a:pPr/>
              <a:t>9</a:t>
            </a:fld>
            <a:endParaRPr lang="ja-JP" altLang="en-US" dirty="0"/>
          </a:p>
        </p:txBody>
      </p:sp>
      <p:sp>
        <p:nvSpPr>
          <p:cNvPr id="3" name="スライド番号プレースホルダー 1"/>
          <p:cNvSpPr txBox="1">
            <a:spLocks/>
          </p:cNvSpPr>
          <p:nvPr/>
        </p:nvSpPr>
        <p:spPr>
          <a:xfrm>
            <a:off x="8989500" y="6395510"/>
            <a:ext cx="82046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4800" kern="1200">
                <a:solidFill>
                  <a:schemeClr val="bg1"/>
                </a:solidFill>
                <a:latin typeface="游ゴシック Medium" panose="020B0500000000000000" pitchFamily="50" charset="-128"/>
                <a:ea typeface="游ゴシック Medium" panose="020B0500000000000000" pitchFamily="50" charset="-128"/>
                <a:cs typeface="Arial" panose="020B0604020202020204"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1254AC7-F910-4E93-BE53-D744E3912F08}" type="slidenum">
              <a:rPr lang="ja-JP" altLang="en-US" smtClean="0"/>
              <a:pPr/>
              <a:t>9</a:t>
            </a:fld>
            <a:endParaRPr lang="ja-JP" altLang="en-US"/>
          </a:p>
        </p:txBody>
      </p:sp>
      <p:pic>
        <p:nvPicPr>
          <p:cNvPr id="4" name="85">
            <a:hlinkClick r:id="" action="ppaction://media"/>
          </p:cNvPr>
          <p:cNvPicPr>
            <a:picLocks noChangeAspect="1"/>
          </p:cNvPicPr>
          <p:nvPr>
            <a:videoFile r:link="rId1"/>
            <p:extLst>
              <p:ext uri="{DAA4B4D4-6D71-4841-9C94-3DE7FCFB9230}">
                <p14:media xmlns:p14="http://schemas.microsoft.com/office/powerpoint/2010/main" r:embed="rId2">
                  <p14:trim st="9002" end="33886"/>
                </p14:media>
              </p:ext>
            </p:extLst>
          </p:nvPr>
        </p:nvPicPr>
        <p:blipFill rotWithShape="1">
          <a:blip r:embed="rId7"/>
          <a:srcRect l="12356" r="3331" b="18535"/>
          <a:stretch>
            <a:fillRect/>
          </a:stretch>
        </p:blipFill>
        <p:spPr>
          <a:xfrm>
            <a:off x="1929000" y="1039863"/>
            <a:ext cx="9422167" cy="4552000"/>
          </a:xfrm>
          <a:prstGeom prst="rect">
            <a:avLst/>
          </a:prstGeom>
        </p:spPr>
      </p:pic>
      <p:sp>
        <p:nvSpPr>
          <p:cNvPr id="5" name="テキスト ボックス 4"/>
          <p:cNvSpPr txBox="1"/>
          <p:nvPr/>
        </p:nvSpPr>
        <p:spPr>
          <a:xfrm>
            <a:off x="561000" y="5616650"/>
            <a:ext cx="9232507" cy="923330"/>
          </a:xfrm>
          <a:prstGeom prst="rect">
            <a:avLst/>
          </a:prstGeom>
          <a:noFill/>
        </p:spPr>
        <p:txBody>
          <a:bodyPr wrap="square" rtlCol="0">
            <a:spAutoFit/>
          </a:bodyPr>
          <a:lstStyle/>
          <a:p>
            <a:pPr defTabSz="914400"/>
            <a:r>
              <a:rPr kumimoji="1" lang="en-US" altLang="ja-JP" dirty="0">
                <a:latin typeface="Calibri" panose="020F0502020204030204" pitchFamily="34" charset="0"/>
                <a:ea typeface="Meiryo UI"/>
                <a:cs typeface="Calibri" panose="020F0502020204030204" pitchFamily="34" charset="0"/>
              </a:rPr>
              <a:t>Riverine debris continuously extracted.</a:t>
            </a:r>
          </a:p>
          <a:p>
            <a:pPr defTabSz="914400"/>
            <a:r>
              <a:rPr kumimoji="1" lang="en-US" altLang="ja-JP" b="1" dirty="0">
                <a:solidFill>
                  <a:srgbClr val="0000FF"/>
                </a:solidFill>
                <a:latin typeface="Calibri" panose="020F0502020204030204" pitchFamily="34" charset="0"/>
                <a:ea typeface="Meiryo UI"/>
                <a:cs typeface="Calibri" panose="020F0502020204030204" pitchFamily="34" charset="0"/>
              </a:rPr>
              <a:t>Natural</a:t>
            </a:r>
            <a:r>
              <a:rPr kumimoji="1" lang="ja-JP" altLang="en-US" dirty="0">
                <a:solidFill>
                  <a:srgbClr val="0000FF"/>
                </a:solidFill>
                <a:latin typeface="Calibri" panose="020F0502020204030204" pitchFamily="34" charset="0"/>
                <a:ea typeface="Meiryo UI"/>
                <a:cs typeface="Calibri" panose="020F0502020204030204" pitchFamily="34" charset="0"/>
              </a:rPr>
              <a:t>（</a:t>
            </a:r>
            <a:r>
              <a:rPr kumimoji="1" lang="en-US" altLang="ja-JP" b="1" dirty="0">
                <a:solidFill>
                  <a:srgbClr val="0000FF"/>
                </a:solidFill>
                <a:latin typeface="Calibri" panose="020F0502020204030204" pitchFamily="34" charset="0"/>
                <a:ea typeface="Meiryo UI"/>
                <a:cs typeface="Calibri" panose="020F0502020204030204" pitchFamily="34" charset="0"/>
              </a:rPr>
              <a:t>driftwood, leaf, etc. )</a:t>
            </a:r>
            <a:r>
              <a:rPr kumimoji="1" lang="ja-JP" altLang="en-US" dirty="0">
                <a:solidFill>
                  <a:srgbClr val="0000FF"/>
                </a:solidFill>
                <a:latin typeface="Calibri" panose="020F0502020204030204" pitchFamily="34" charset="0"/>
                <a:ea typeface="Meiryo UI"/>
                <a:cs typeface="Calibri" panose="020F0502020204030204" pitchFamily="34" charset="0"/>
              </a:rPr>
              <a:t> </a:t>
            </a:r>
            <a:r>
              <a:rPr kumimoji="1" lang="en-US" altLang="ja-JP" dirty="0">
                <a:solidFill>
                  <a:srgbClr val="333333"/>
                </a:solidFill>
                <a:latin typeface="Calibri" panose="020F0502020204030204" pitchFamily="34" charset="0"/>
                <a:ea typeface="Meiryo UI"/>
                <a:cs typeface="Calibri" panose="020F0502020204030204" pitchFamily="34" charset="0"/>
              </a:rPr>
              <a:t>&amp; </a:t>
            </a:r>
            <a:r>
              <a:rPr kumimoji="1" lang="en-US" altLang="ja-JP" b="1" dirty="0">
                <a:solidFill>
                  <a:srgbClr val="FF0000"/>
                </a:solidFill>
                <a:latin typeface="Calibri" panose="020F0502020204030204" pitchFamily="34" charset="0"/>
                <a:ea typeface="Meiryo UI"/>
                <a:cs typeface="Calibri" panose="020F0502020204030204" pitchFamily="34" charset="0"/>
              </a:rPr>
              <a:t>anthropogenic</a:t>
            </a:r>
            <a:r>
              <a:rPr kumimoji="1" lang="ja-JP" altLang="en-US" dirty="0">
                <a:solidFill>
                  <a:srgbClr val="333333"/>
                </a:solidFill>
                <a:latin typeface="Calibri" panose="020F0502020204030204" pitchFamily="34" charset="0"/>
                <a:ea typeface="Meiryo UI"/>
                <a:cs typeface="Calibri" panose="020F0502020204030204" pitchFamily="34" charset="0"/>
              </a:rPr>
              <a:t>（</a:t>
            </a:r>
            <a:r>
              <a:rPr kumimoji="1" lang="en-US" altLang="ja-JP" b="1" dirty="0">
                <a:solidFill>
                  <a:srgbClr val="FF0000"/>
                </a:solidFill>
                <a:latin typeface="Calibri" panose="020F0502020204030204" pitchFamily="34" charset="0"/>
                <a:ea typeface="Meiryo UI"/>
                <a:cs typeface="Calibri" panose="020F0502020204030204" pitchFamily="34" charset="0"/>
              </a:rPr>
              <a:t>plastics, empty can, etc.</a:t>
            </a:r>
            <a:r>
              <a:rPr kumimoji="1" lang="ja-JP" altLang="en-US" dirty="0">
                <a:solidFill>
                  <a:srgbClr val="333333"/>
                </a:solidFill>
                <a:latin typeface="Calibri" panose="020F0502020204030204" pitchFamily="34" charset="0"/>
                <a:ea typeface="Meiryo UI"/>
                <a:cs typeface="Calibri" panose="020F0502020204030204" pitchFamily="34" charset="0"/>
              </a:rPr>
              <a:t>）</a:t>
            </a:r>
            <a:r>
              <a:rPr kumimoji="1" lang="en-US" altLang="ja-JP" dirty="0">
                <a:solidFill>
                  <a:srgbClr val="333333"/>
                </a:solidFill>
                <a:latin typeface="Calibri" panose="020F0502020204030204" pitchFamily="34" charset="0"/>
                <a:ea typeface="Meiryo UI"/>
                <a:cs typeface="Calibri" panose="020F0502020204030204" pitchFamily="34" charset="0"/>
              </a:rPr>
              <a:t>debris generally well-categorized respectively.</a:t>
            </a:r>
            <a:endParaRPr kumimoji="1" lang="ja-JP" altLang="en-US" dirty="0">
              <a:solidFill>
                <a:srgbClr val="333333"/>
              </a:solidFill>
              <a:latin typeface="Calibri" panose="020F0502020204030204" pitchFamily="34" charset="0"/>
              <a:ea typeface="Meiryo UI"/>
              <a:cs typeface="Calibri" panose="020F0502020204030204" pitchFamily="34" charset="0"/>
            </a:endParaRPr>
          </a:p>
        </p:txBody>
      </p:sp>
      <p:sp>
        <p:nvSpPr>
          <p:cNvPr id="6" name="テキスト ボックス 5"/>
          <p:cNvSpPr txBox="1"/>
          <p:nvPr/>
        </p:nvSpPr>
        <p:spPr>
          <a:xfrm>
            <a:off x="4592579" y="1214949"/>
            <a:ext cx="3456000" cy="307777"/>
          </a:xfrm>
          <a:prstGeom prst="rect">
            <a:avLst/>
          </a:prstGeom>
          <a:noFill/>
        </p:spPr>
        <p:txBody>
          <a:bodyPr wrap="square" rtlCol="0">
            <a:spAutoFit/>
          </a:bodyPr>
          <a:lstStyle/>
          <a:p>
            <a:pPr defTabSz="914400"/>
            <a:r>
              <a:rPr kumimoji="1" lang="en-US" altLang="ja-JP" sz="1400" u="sng" dirty="0">
                <a:solidFill>
                  <a:srgbClr val="0000FF"/>
                </a:solidFill>
                <a:latin typeface="Meiryo UI"/>
                <a:ea typeface="Meiryo UI"/>
              </a:rPr>
              <a:t>Blue</a:t>
            </a:r>
            <a:r>
              <a:rPr kumimoji="1" lang="ja-JP" altLang="en-US" sz="1400" u="sng" dirty="0">
                <a:solidFill>
                  <a:srgbClr val="FEFEFE">
                    <a:lumMod val="10000"/>
                  </a:srgbClr>
                </a:solidFill>
                <a:latin typeface="Meiryo UI"/>
                <a:ea typeface="Meiryo UI"/>
              </a:rPr>
              <a:t>：</a:t>
            </a:r>
            <a:r>
              <a:rPr kumimoji="1" lang="en-US" altLang="ja-JP" sz="1400" u="sng" dirty="0">
                <a:solidFill>
                  <a:srgbClr val="FEFEFE">
                    <a:lumMod val="10000"/>
                  </a:srgbClr>
                </a:solidFill>
                <a:latin typeface="Meiryo UI"/>
                <a:ea typeface="Meiryo UI"/>
              </a:rPr>
              <a:t>Natural</a:t>
            </a:r>
            <a:r>
              <a:rPr kumimoji="1" lang="ja-JP" altLang="en-US" sz="1400" u="sng" dirty="0">
                <a:solidFill>
                  <a:srgbClr val="FEFEFE">
                    <a:lumMod val="10000"/>
                  </a:srgbClr>
                </a:solidFill>
                <a:latin typeface="Meiryo UI"/>
                <a:ea typeface="Meiryo UI"/>
              </a:rPr>
              <a:t>　　</a:t>
            </a:r>
            <a:r>
              <a:rPr kumimoji="1" lang="en-US" altLang="ja-JP" sz="1400" u="sng" dirty="0">
                <a:solidFill>
                  <a:srgbClr val="FF0000"/>
                </a:solidFill>
                <a:latin typeface="Meiryo UI"/>
                <a:ea typeface="Meiryo UI"/>
              </a:rPr>
              <a:t>Red</a:t>
            </a:r>
            <a:r>
              <a:rPr kumimoji="1" lang="ja-JP" altLang="en-US" sz="1400" u="sng" dirty="0">
                <a:solidFill>
                  <a:srgbClr val="FEFEFE">
                    <a:lumMod val="10000"/>
                  </a:srgbClr>
                </a:solidFill>
                <a:latin typeface="Meiryo UI"/>
                <a:ea typeface="Meiryo UI"/>
              </a:rPr>
              <a:t>：</a:t>
            </a:r>
            <a:r>
              <a:rPr kumimoji="1" lang="en-US" altLang="ja-JP" sz="1400" u="sng" dirty="0">
                <a:solidFill>
                  <a:srgbClr val="FEFEFE">
                    <a:lumMod val="10000"/>
                  </a:srgbClr>
                </a:solidFill>
                <a:latin typeface="Meiryo UI"/>
                <a:ea typeface="Meiryo UI"/>
              </a:rPr>
              <a:t>Anthropogenic</a:t>
            </a:r>
          </a:p>
        </p:txBody>
      </p:sp>
      <p:sp>
        <p:nvSpPr>
          <p:cNvPr id="8" name="Shape 78"/>
          <p:cNvSpPr/>
          <p:nvPr/>
        </p:nvSpPr>
        <p:spPr>
          <a:xfrm>
            <a:off x="561000" y="257318"/>
            <a:ext cx="6264000" cy="39807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t">
            <a:noAutofit/>
          </a:bodyPr>
          <a:lstStyle/>
          <a:p>
            <a:pPr>
              <a:lnSpc>
                <a:spcPct val="100000"/>
              </a:lnSpc>
            </a:pPr>
            <a:r>
              <a:rPr lang="en-US" altLang="ja-JP" sz="2800" b="1" dirty="0">
                <a:solidFill>
                  <a:srgbClr val="253B6B"/>
                </a:solidFill>
                <a:latin typeface="Calibri" panose="020F0502020204030204" pitchFamily="34" charset="0"/>
                <a:ea typeface="游ゴシック" panose="020B0400000000000000" pitchFamily="50" charset="-128"/>
                <a:cs typeface="Calibri" panose="020F0502020204030204" pitchFamily="34" charset="0"/>
              </a:rPr>
              <a:t>2. What is “RIAD” system ?</a:t>
            </a:r>
          </a:p>
        </p:txBody>
      </p:sp>
      <p:sp>
        <p:nvSpPr>
          <p:cNvPr id="7" name="正方形/長方形 6"/>
          <p:cNvSpPr/>
          <p:nvPr/>
        </p:nvSpPr>
        <p:spPr>
          <a:xfrm>
            <a:off x="7761001" y="1522725"/>
            <a:ext cx="3801000" cy="4341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オーディオ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756267789"/>
      </p:ext>
    </p:extLst>
  </p:cSld>
  <p:clrMapOvr>
    <a:masterClrMapping/>
  </p:clrMapOvr>
  <mc:AlternateContent xmlns:mc="http://schemas.openxmlformats.org/markup-compatibility/2006" xmlns:p14="http://schemas.microsoft.com/office/powerpoint/2010/main">
    <mc:Choice Requires="p14">
      <p:transition spd="slow" p14:dur="2000" advTm="20549"/>
    </mc:Choice>
    <mc:Fallback xmlns="">
      <p:transition spd="slow" advTm="20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927" objId="4"/>
        <p14:stopEvt time="18553" objId="4"/>
      </p14:showEvtLst>
    </p:ext>
  </p:extLst>
</p:sld>
</file>

<file path=ppt/theme/theme1.xml><?xml version="1.0" encoding="utf-8"?>
<a:theme xmlns:a="http://schemas.openxmlformats.org/drawingml/2006/main" name="Office テーマ">
  <a:themeElements>
    <a:clrScheme name="YACHIYO_01">
      <a:dk1>
        <a:srgbClr val="333333"/>
      </a:dk1>
      <a:lt1>
        <a:srgbClr val="FEFEFE"/>
      </a:lt1>
      <a:dk2>
        <a:srgbClr val="304473"/>
      </a:dk2>
      <a:lt2>
        <a:srgbClr val="E24E38"/>
      </a:lt2>
      <a:accent1>
        <a:srgbClr val="82C5D9"/>
      </a:accent1>
      <a:accent2>
        <a:srgbClr val="5E5F7B"/>
      </a:accent2>
      <a:accent3>
        <a:srgbClr val="3AA3E4"/>
      </a:accent3>
      <a:accent4>
        <a:srgbClr val="3294DD"/>
      </a:accent4>
      <a:accent5>
        <a:srgbClr val="E17276"/>
      </a:accent5>
      <a:accent6>
        <a:srgbClr val="A53143"/>
      </a:accent6>
      <a:hlink>
        <a:srgbClr val="6DBCDB"/>
      </a:hlink>
      <a:folHlink>
        <a:srgbClr val="6AD8CC"/>
      </a:folHlink>
    </a:clrScheme>
    <a:fontScheme name="ベルテクスフォーマット">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SDCC</TermName>
          <TermId xmlns="http://schemas.microsoft.com/office/infopath/2007/PartnerControls">5aaa5968-0b17-43f6-85ce-71d3f4ca97a7</TermId>
        </TermInfo>
      </Terms>
    </j78542b1fffc4a1c84659474212e3133>
    <lcf76f155ced4ddcb4097134ff3c332f xmlns="45bb880f-e21c-456a-bfee-aeebcc95e709">
      <Terms xmlns="http://schemas.microsoft.com/office/infopath/2007/PartnerControls"/>
    </lcf76f155ced4ddcb4097134ff3c332f>
    <Year_ xmlns="7ee99070-694b-4410-af45-ab649b64d8b1" xsi:nil="true"/>
    <b7pp xmlns="45bb880f-e21c-456a-bfee-aeebcc95e709" xsi:nil="true"/>
    <Fund_x002f_Source xmlns="7ee99070-694b-4410-af45-ab649b64d8b1" xsi:nil="true"/>
    <Topics xmlns="7ee99070-694b-4410-af45-ab649b64d8b1" xsi:nil="true"/>
    <Document_Type xmlns="7ee99070-694b-4410-af45-ab649b64d8b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00981A6F918946A4A4DDEB496CF1D4" ma:contentTypeVersion="42" ma:contentTypeDescription="Create a new document." ma:contentTypeScope="" ma:versionID="8f342aee8aa5a17285f9a43511f42fa6">
  <xsd:schema xmlns:xsd="http://www.w3.org/2001/XMLSchema" xmlns:xs="http://www.w3.org/2001/XMLSchema" xmlns:p="http://schemas.microsoft.com/office/2006/metadata/properties" xmlns:ns2="c1fdd505-2570-46c2-bd04-3e0f2d874cf5" xmlns:ns3="45bb880f-e21c-456a-bfee-aeebcc95e709" xmlns:ns4="7ee99070-694b-4410-af45-ab649b64d8b1" targetNamespace="http://schemas.microsoft.com/office/2006/metadata/properties" ma:root="true" ma:fieldsID="3b38c63346d230ff515f63c1f0d9675a" ns2:_="" ns3:_="" ns4:_="">
    <xsd:import namespace="c1fdd505-2570-46c2-bd04-3e0f2d874cf5"/>
    <xsd:import namespace="45bb880f-e21c-456a-bfee-aeebcc95e709"/>
    <xsd:import namespace="7ee99070-694b-4410-af45-ab649b64d8b1"/>
    <xsd:element name="properties">
      <xsd:complexType>
        <xsd:sequence>
          <xsd:element name="documentManagement">
            <xsd:complexType>
              <xsd:all>
                <xsd:element ref="ns2:j78542b1fffc4a1c84659474212e3133"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b7pp" minOccurs="0"/>
                <xsd:element ref="ns3:MediaLengthInSeconds" minOccurs="0"/>
                <xsd:element ref="ns3:lcf76f155ced4ddcb4097134ff3c332f" minOccurs="0"/>
                <xsd:element ref="ns4:Topics" minOccurs="0"/>
                <xsd:element ref="ns4:Document_Type" minOccurs="0"/>
                <xsd:element ref="ns4:Year_" minOccurs="0"/>
                <xsd:element ref="ns4:Fund_x002f_Sourc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j78542b1fffc4a1c84659474212e3133" ma:index="9" nillable="true" ma:taxonomy="true" ma:internalName="j78542b1fffc4a1c84659474212e3133" ma:taxonomyFieldName="ADBContentGroup" ma:displayName="Content Group" ma:readOnly="false" ma:default="2;#SDCC|5aaa5968-0b17-43f6-85ce-71d3f4ca97a7"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5bb880f-e21c-456a-bfee-aeebcc95e70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b7pp" ma:index="22" nillable="true" ma:displayName="Title" ma:internalName="b7pp">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e99070-694b-4410-af45-ab649b64d8b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opics" ma:index="26" nillable="true" ma:displayName="Topics" ma:internalName="Topics0">
      <xsd:complexType>
        <xsd:complexContent>
          <xsd:extension base="dms:MultiChoice">
            <xsd:sequence>
              <xsd:element name="Value" maxOccurs="unbounded" minOccurs="0" nillable="true">
                <xsd:simpleType>
                  <xsd:restriction base="dms:Choice">
                    <xsd:enumeration value="Artificial Intelligence (AI)"/>
                    <xsd:enumeration value="Asset Management"/>
                    <xsd:enumeration value="Capacity Development"/>
                    <xsd:enumeration value="Circular Economy (CE)"/>
                    <xsd:enumeration value="Citywide Inclusive Sanitation (CWIS)"/>
                    <xsd:enumeration value="Climate change, Adaptation and Mitigation"/>
                    <xsd:enumeration value="Coastal and Marine Ecosystems Management"/>
                    <xsd:enumeration value="COVID-19"/>
                    <xsd:enumeration value="Digitalization"/>
                    <xsd:enumeration value="Flood and Drought Risk Management"/>
                    <xsd:enumeration value="Gender Equality"/>
                    <xsd:enumeration value="Geographic Information System (GIS)"/>
                    <xsd:enumeration value="Groundwater Management"/>
                    <xsd:enumeration value="Irrigation and Productivity"/>
                    <xsd:enumeration value="IWRM, Dams and Reservoirs"/>
                    <xsd:enumeration value="Nature-based solutions"/>
                    <xsd:enumeration value="Nonrevenue water"/>
                    <xsd:enumeration value="Operation and maintenance"/>
                    <xsd:enumeration value="Resilience"/>
                    <xsd:enumeration value="River Basin Management"/>
                    <xsd:enumeration value="Sanitation and Wastewater"/>
                    <xsd:enumeration value="Water Accounting and Productivity"/>
                    <xsd:enumeration value="Water Advisory Group (WAG)"/>
                    <xsd:enumeration value="Water-Food-Energy Nexus"/>
                    <xsd:enumeration value="Water Governance, and Finance"/>
                    <xsd:enumeration value="Water Quality and Pollution"/>
                    <xsd:enumeration value="Water Security"/>
                    <xsd:enumeration value="Water Supply"/>
                    <xsd:enumeration value="Water &amp; Health"/>
                    <xsd:enumeration value="Water, Sanitation, &amp; Hygiene (WASH)"/>
                    <xsd:enumeration value="Youth"/>
                  </xsd:restriction>
                </xsd:simpleType>
              </xsd:element>
            </xsd:sequence>
          </xsd:extension>
        </xsd:complexContent>
      </xsd:complexType>
    </xsd:element>
    <xsd:element name="Document_Type" ma:index="27" nillable="true" ma:displayName="Document_Type" ma:internalName="Document_Type">
      <xsd:complexType>
        <xsd:complexContent>
          <xsd:extension base="dms:MultiChoice">
            <xsd:sequence>
              <xsd:element name="Value" maxOccurs="unbounded" minOccurs="0" nillable="true">
                <xsd:simpleType>
                  <xsd:restriction base="dms:Choice">
                    <xsd:enumeration value="Action Plans"/>
                    <xsd:enumeration value="Agenda"/>
                    <xsd:enumeration value="Analytics/Statistics"/>
                    <xsd:enumeration value="Attendance"/>
                    <xsd:enumeration value="Banners/Mastheads"/>
                    <xsd:enumeration value="Bios"/>
                    <xsd:enumeration value="Blogs"/>
                    <xsd:enumeration value="Books"/>
                    <xsd:enumeration value="Briefing Notes"/>
                    <xsd:enumeration value="Briefs"/>
                    <xsd:enumeration value="Back to Office Reports (BTORs)"/>
                    <xsd:enumeration value="Brochures"/>
                    <xsd:enumeration value="Call for Abstracts"/>
                    <xsd:enumeration value="Call for Papers"/>
                    <xsd:enumeration value="Calling Cards"/>
                    <xsd:enumeration value="Case Studies"/>
                    <xsd:enumeration value="Charts, Graphs"/>
                    <xsd:enumeration value="Checklist"/>
                    <xsd:enumeration value="Communications Plan"/>
                    <xsd:enumeration value="Completion Reports"/>
                    <xsd:enumeration value="Concept Notes"/>
                    <xsd:enumeration value="Concept Papers"/>
                    <xsd:enumeration value="Contracts"/>
                    <xsd:enumeration value="dataBase"/>
                    <xsd:enumeration value="Disbursements"/>
                    <xsd:enumeration value="Events Snapshot"/>
                    <xsd:enumeration value="Financial Reports"/>
                    <xsd:enumeration value="For APWR Hub"/>
                    <xsd:enumeration value="Flyers"/>
                    <xsd:enumeration value="Forms"/>
                    <xsd:enumeration value="Guidelines"/>
                    <xsd:enumeration value="Guides/Guidance Notes"/>
                    <xsd:enumeration value="Hand over Notes"/>
                    <xsd:enumeration value="HR Matters"/>
                    <xsd:enumeration value="Infographics"/>
                    <xsd:enumeration value="Invitation Poster"/>
                    <xsd:enumeration value="Invitation Letter"/>
                    <xsd:enumeration value="Logistics Management"/>
                    <xsd:enumeration value="Logo"/>
                    <xsd:enumeration value="Mailing List"/>
                    <xsd:enumeration value="Meeting Notes"/>
                    <xsd:enumeration value="Memo"/>
                    <xsd:enumeration value="Minutes of the meeting"/>
                    <xsd:enumeration value="Monitoring"/>
                    <xsd:enumeration value="Newsletters"/>
                    <xsd:enumeration value="Papers"/>
                    <xsd:enumeration value="Peer Reviews"/>
                    <xsd:enumeration value="Photos"/>
                    <xsd:enumeration value="Podcast"/>
                    <xsd:enumeration value="Polls"/>
                    <xsd:enumeration value="Presentations"/>
                    <xsd:enumeration value="Progress Reports"/>
                    <xsd:enumeration value="Profiles"/>
                    <xsd:enumeration value="Proposals"/>
                    <xsd:enumeration value="Quick Reference Guides"/>
                    <xsd:enumeration value="Quote Cards"/>
                    <xsd:enumeration value="Reports"/>
                    <xsd:enumeration value="Report and Recommendation of the President"/>
                    <xsd:enumeration value="Running Sheet"/>
                    <xsd:enumeration value="Soundtracks"/>
                    <xsd:enumeration value="Speeches"/>
                    <xsd:enumeration value="Surveys"/>
                    <xsd:enumeration value="Task Orders"/>
                    <xsd:enumeration value="Tools/Toolkits"/>
                    <xsd:enumeration value="TORs"/>
                    <xsd:enumeration value="Video Recordings"/>
                    <xsd:enumeration value="Video Presentations"/>
                    <xsd:enumeration value="Videos"/>
                    <xsd:enumeration value="Templates"/>
                    <xsd:enumeration value="Weblink"/>
                    <xsd:enumeration value="Workplans"/>
                  </xsd:restriction>
                </xsd:simpleType>
              </xsd:element>
            </xsd:sequence>
          </xsd:extension>
        </xsd:complexContent>
      </xsd:complexType>
    </xsd:element>
    <xsd:element name="Year_" ma:index="28" nillable="true" ma:displayName="Year_" ma:internalName="Year_">
      <xsd:complexType>
        <xsd:complexContent>
          <xsd:extension base="dms:MultiChoice">
            <xsd:sequence>
              <xsd:element name="Value" maxOccurs="unbounded" minOccurs="0" nillable="true">
                <xsd:simpleType>
                  <xsd:restriction base="dms:Choice">
                    <xsd:enumeration value="2025"/>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restriction>
                </xsd:simpleType>
              </xsd:element>
            </xsd:sequence>
          </xsd:extension>
        </xsd:complexContent>
      </xsd:complexType>
    </xsd:element>
    <xsd:element name="Fund_x002f_Source" ma:index="29" nillable="true" ma:displayName="Fund/Source" ma:internalName="Fund_x002F_Source">
      <xsd:complexType>
        <xsd:complexContent>
          <xsd:extension base="dms:MultiChoice">
            <xsd:sequence>
              <xsd:element name="Value" maxOccurs="unbounded" minOccurs="0" nillable="true">
                <xsd:simpleType>
                  <xsd:restriction base="dms:Choice">
                    <xsd:enumeration value="Cluster TA 0054 - Mainstreaming Water Resilience in Asia and the Pacific"/>
                    <xsd:enumeration value="Subproject 6841 - Integrating Climate Resilience in the Water Sector"/>
                    <xsd:enumeration value="Subproject 6854 - Improving Water Security and Resilience through Digitalization"/>
                    <xsd:enumeration value="Subproject 6872 - Digitalization of Water Management for Improved Resilience"/>
                    <xsd:enumeration value="Subproject 6994 - Water Organization Partnerships for Resilience"/>
                    <xsd:enumeration value="TA 6498 (Closed) - Knowledge and Innovation Support for ADB's Water Financing Program"/>
                    <xsd:enumeration value="TA 6612 - COVID-19 Infection Prevention and Control through an Integrated Water, Sanitation, Hygiene, and Health Approach"/>
                    <xsd:enumeration value="TA 9634 (Closed) - Strengthening Integrated Flood Risk Management"/>
                    <xsd:enumeration value="TA 9875 - Achieving Water Sector Priorities in Asia and the Pacific under Strategy 2030"/>
                    <xsd:enumeration value="TA 9897 - Accelerating Sanitation for All in Asia and the Pacific"/>
                    <xsd:enumeration value="High-Level Technology Fund"/>
                    <xsd:enumeration value="Urban Climate Change Resilience Trust Fund (UCCRTF)"/>
                    <xsd:enumeration value="WFPF - Multidonor Trust Fund"/>
                    <xsd:enumeration value="WFPF - Netherlands Trust Fund"/>
                    <xsd:enumeration value="WFPF - Sanitation Financing Partnership Trust Fund"/>
                    <xsd:enumeration value="WFPF - Water Resilience Trust Fund"/>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CC74B7-1B38-4935-B7B1-FB621A754D34}">
  <ds:schemaRefs>
    <ds:schemaRef ds:uri="http://schemas.microsoft.com/office/2006/metadata/properties"/>
    <ds:schemaRef ds:uri="http://schemas.microsoft.com/office/infopath/2007/PartnerControls"/>
    <ds:schemaRef ds:uri="c1fdd505-2570-46c2-bd04-3e0f2d874cf5"/>
    <ds:schemaRef ds:uri="45bb880f-e21c-456a-bfee-aeebcc95e709"/>
    <ds:schemaRef ds:uri="7ee99070-694b-4410-af45-ab649b64d8b1"/>
  </ds:schemaRefs>
</ds:datastoreItem>
</file>

<file path=customXml/itemProps2.xml><?xml version="1.0" encoding="utf-8"?>
<ds:datastoreItem xmlns:ds="http://schemas.openxmlformats.org/officeDocument/2006/customXml" ds:itemID="{21A97EA7-50E2-4804-8075-F5880DEA873C}">
  <ds:schemaRefs>
    <ds:schemaRef ds:uri="http://schemas.microsoft.com/sharepoint/v3/contenttype/forms"/>
  </ds:schemaRefs>
</ds:datastoreItem>
</file>

<file path=customXml/itemProps3.xml><?xml version="1.0" encoding="utf-8"?>
<ds:datastoreItem xmlns:ds="http://schemas.openxmlformats.org/officeDocument/2006/customXml" ds:itemID="{B7E0B163-735A-4C68-9986-5D529232EC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fdd505-2570-46c2-bd04-3e0f2d874cf5"/>
    <ds:schemaRef ds:uri="45bb880f-e21c-456a-bfee-aeebcc95e709"/>
    <ds:schemaRef ds:uri="7ee99070-694b-4410-af45-ab649b64d8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141128</TotalTime>
  <Words>2688</Words>
  <Application>Microsoft Office PowerPoint</Application>
  <PresentationFormat>A4 Paper (210x297 mm)</PresentationFormat>
  <Paragraphs>335</Paragraphs>
  <Slides>14</Slides>
  <Notes>13</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Yachiyo Engineering Co., Ltd.</dc:creator>
  <cp:lastModifiedBy>Administrator</cp:lastModifiedBy>
  <cp:revision>3268</cp:revision>
  <cp:lastPrinted>2018-09-11T07:49:44Z</cp:lastPrinted>
  <dcterms:created xsi:type="dcterms:W3CDTF">2015-07-18T16:20:19Z</dcterms:created>
  <dcterms:modified xsi:type="dcterms:W3CDTF">2023-07-25T04:52:48Z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e5a4fae9a7d4e3d9d782ef76d38f19e">
    <vt:lpwstr>Water|30c5ce74-d32d-4ae9-b0a7-72aefbc8cbbe</vt:lpwstr>
  </property>
  <property fmtid="{D5CDD505-2E9C-101B-9397-08002B2CF9AE}" pid="4" name="ContentTypeId">
    <vt:lpwstr>0x0101000900981A6F918946A4A4DDEB496CF1D4</vt:lpwstr>
  </property>
  <property fmtid="{D5CDD505-2E9C-101B-9397-08002B2CF9AE}" pid="5" name="Focus Area">
    <vt:lpwstr>4;#Water|30c5ce74-d32d-4ae9-b0a7-72aefbc8cbbe</vt:lpwstr>
  </property>
  <property fmtid="{D5CDD505-2E9C-101B-9397-08002B2CF9AE}" pid="6" name="ADBProjectDocumentType">
    <vt:lpwstr/>
  </property>
  <property fmtid="{D5CDD505-2E9C-101B-9397-08002B2CF9AE}" pid="7" name="a0d1b14b197747dfafc19f70ff45d4f6">
    <vt:lpwstr/>
  </property>
  <property fmtid="{D5CDD505-2E9C-101B-9397-08002B2CF9AE}" pid="8" name="ADBProject">
    <vt:lpwstr/>
  </property>
  <property fmtid="{D5CDD505-2E9C-101B-9397-08002B2CF9AE}" pid="9" name="ADBSector">
    <vt:lpwstr/>
  </property>
  <property fmtid="{D5CDD505-2E9C-101B-9397-08002B2CF9AE}" pid="10" name="ADBContentGroup">
    <vt:lpwstr>2;#SDCC|5aaa5968-0b17-43f6-85ce-71d3f4ca97a7</vt:lpwstr>
  </property>
  <property fmtid="{D5CDD505-2E9C-101B-9397-08002B2CF9AE}" pid="11" name="de77c5b4d20d4bdeb0b6d09350193e53">
    <vt:lpwstr/>
  </property>
  <property fmtid="{D5CDD505-2E9C-101B-9397-08002B2CF9AE}" pid="12" name="h00e4aaaf4624e24a7df7f06faa038c6">
    <vt:lpwstr>English|16ac8743-31bb-43f8-9a73-533a041667d6</vt:lpwstr>
  </property>
  <property fmtid="{D5CDD505-2E9C-101B-9397-08002B2CF9AE}" pid="13" name="ADBDocumentSecurity">
    <vt:lpwstr/>
  </property>
  <property fmtid="{D5CDD505-2E9C-101B-9397-08002B2CF9AE}" pid="14" name="d01a0ce1b141461dbfb235a3ab729a2c">
    <vt:lpwstr/>
  </property>
  <property fmtid="{D5CDD505-2E9C-101B-9397-08002B2CF9AE}" pid="15" name="ADBDocumentLanguage">
    <vt:lpwstr>1;#English|16ac8743-31bb-43f8-9a73-533a041667d6</vt:lpwstr>
  </property>
  <property fmtid="{D5CDD505-2E9C-101B-9397-08002B2CF9AE}" pid="16" name="ADBDocumentType">
    <vt:lpwstr/>
  </property>
  <property fmtid="{D5CDD505-2E9C-101B-9397-08002B2CF9AE}" pid="17" name="hca2169e3b0945318411f30479ba40c8">
    <vt:lpwstr/>
  </property>
  <property fmtid="{D5CDD505-2E9C-101B-9397-08002B2CF9AE}" pid="18" name="ADBDepartmentOwner">
    <vt:lpwstr/>
  </property>
  <property fmtid="{D5CDD505-2E9C-101B-9397-08002B2CF9AE}" pid="19" name="p030e467f78f45b4ae8f7e2c17ea4d82">
    <vt:lpwstr/>
  </property>
  <property fmtid="{D5CDD505-2E9C-101B-9397-08002B2CF9AE}" pid="20" name="k985dbdc596c44d7acaf8184f33920f0">
    <vt:lpwstr/>
  </property>
  <property fmtid="{D5CDD505-2E9C-101B-9397-08002B2CF9AE}" pid="21" name="a37ff23a602146d4934a49238d370ca5">
    <vt:lpwstr/>
  </property>
  <property fmtid="{D5CDD505-2E9C-101B-9397-08002B2CF9AE}" pid="22" name="ADBCountry">
    <vt:lpwstr/>
  </property>
  <property fmtid="{D5CDD505-2E9C-101B-9397-08002B2CF9AE}" pid="23" name="d61536b25a8a4fedb48bb564279be82a">
    <vt:lpwstr/>
  </property>
  <property fmtid="{D5CDD505-2E9C-101B-9397-08002B2CF9AE}" pid="24" name="ADBCountryDocumentType">
    <vt:lpwstr/>
  </property>
  <property fmtid="{D5CDD505-2E9C-101B-9397-08002B2CF9AE}" pid="25" name="TaxCatchAll">
    <vt:lpwstr>4;#Water|30c5ce74-d32d-4ae9-b0a7-72aefbc8cbbe;#2;#SDCC|5aaa5968-0b17-43f6-85ce-71d3f4ca97a7;#1;#English|16ac8743-31bb-43f8-9a73-533a041667d6</vt:lpwstr>
  </property>
  <property fmtid="{D5CDD505-2E9C-101B-9397-08002B2CF9AE}" pid="26" name="MSIP_Label_817d4574-7375-4d17-b29c-6e4c6df0fcb0_Enabled">
    <vt:lpwstr>true</vt:lpwstr>
  </property>
  <property fmtid="{D5CDD505-2E9C-101B-9397-08002B2CF9AE}" pid="27" name="MSIP_Label_817d4574-7375-4d17-b29c-6e4c6df0fcb0_SetDate">
    <vt:lpwstr>2023-07-25T04:52:48Z</vt:lpwstr>
  </property>
  <property fmtid="{D5CDD505-2E9C-101B-9397-08002B2CF9AE}" pid="28" name="MSIP_Label_817d4574-7375-4d17-b29c-6e4c6df0fcb0_Method">
    <vt:lpwstr>Standard</vt:lpwstr>
  </property>
  <property fmtid="{D5CDD505-2E9C-101B-9397-08002B2CF9AE}" pid="29" name="MSIP_Label_817d4574-7375-4d17-b29c-6e4c6df0fcb0_Name">
    <vt:lpwstr>ADB Internal</vt:lpwstr>
  </property>
  <property fmtid="{D5CDD505-2E9C-101B-9397-08002B2CF9AE}" pid="30" name="MSIP_Label_817d4574-7375-4d17-b29c-6e4c6df0fcb0_SiteId">
    <vt:lpwstr>9495d6bb-41c2-4c58-848f-92e52cf3d640</vt:lpwstr>
  </property>
  <property fmtid="{D5CDD505-2E9C-101B-9397-08002B2CF9AE}" pid="31" name="MSIP_Label_817d4574-7375-4d17-b29c-6e4c6df0fcb0_ActionId">
    <vt:lpwstr>738ac5bc-75e9-4afb-a2c7-6332e8dd065a</vt:lpwstr>
  </property>
  <property fmtid="{D5CDD505-2E9C-101B-9397-08002B2CF9AE}" pid="32" name="MSIP_Label_817d4574-7375-4d17-b29c-6e4c6df0fcb0_ContentBits">
    <vt:lpwstr>2</vt:lpwstr>
  </property>
  <property fmtid="{D5CDD505-2E9C-101B-9397-08002B2CF9AE}" pid="33" name="ClassificationContentMarkingFooterLocations">
    <vt:lpwstr>Office テーマ:5</vt:lpwstr>
  </property>
  <property fmtid="{D5CDD505-2E9C-101B-9397-08002B2CF9AE}" pid="34" name="ClassificationContentMarkingFooterText">
    <vt:lpwstr>INTERNAL. This information is accessible to ADB Management and staff. It may be shared outside ADB with appropriate permission.</vt:lpwstr>
  </property>
</Properties>
</file>